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C48585-FA13-4C6A-8C7D-C2814CBB36AB}"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C026D-6E5D-4ED7-BDC8-3AC1BF369FA0}" type="slidenum">
              <a:rPr lang="en-US" smtClean="0"/>
              <a:t>‹#›</a:t>
            </a:fld>
            <a:endParaRPr lang="en-US"/>
          </a:p>
        </p:txBody>
      </p:sp>
    </p:spTree>
    <p:extLst>
      <p:ext uri="{BB962C8B-B14F-4D97-AF65-F5344CB8AC3E}">
        <p14:creationId xmlns:p14="http://schemas.microsoft.com/office/powerpoint/2010/main" val="2385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C48585-FA13-4C6A-8C7D-C2814CBB36AB}"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C026D-6E5D-4ED7-BDC8-3AC1BF369FA0}" type="slidenum">
              <a:rPr lang="en-US" smtClean="0"/>
              <a:t>‹#›</a:t>
            </a:fld>
            <a:endParaRPr lang="en-US"/>
          </a:p>
        </p:txBody>
      </p:sp>
    </p:spTree>
    <p:extLst>
      <p:ext uri="{BB962C8B-B14F-4D97-AF65-F5344CB8AC3E}">
        <p14:creationId xmlns:p14="http://schemas.microsoft.com/office/powerpoint/2010/main" val="1691343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C48585-FA13-4C6A-8C7D-C2814CBB36AB}"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C026D-6E5D-4ED7-BDC8-3AC1BF369FA0}" type="slidenum">
              <a:rPr lang="en-US" smtClean="0"/>
              <a:t>‹#›</a:t>
            </a:fld>
            <a:endParaRPr lang="en-US"/>
          </a:p>
        </p:txBody>
      </p:sp>
    </p:spTree>
    <p:extLst>
      <p:ext uri="{BB962C8B-B14F-4D97-AF65-F5344CB8AC3E}">
        <p14:creationId xmlns:p14="http://schemas.microsoft.com/office/powerpoint/2010/main" val="2576669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973C1D0-C034-4D79-AAF0-AD57E494B231}" type="slidenum">
              <a:rPr lang="en-US"/>
              <a:pPr>
                <a:defRPr/>
              </a:pPr>
              <a:t>‹#›</a:t>
            </a:fld>
            <a:endParaRPr lang="en-US"/>
          </a:p>
        </p:txBody>
      </p:sp>
    </p:spTree>
    <p:extLst>
      <p:ext uri="{BB962C8B-B14F-4D97-AF65-F5344CB8AC3E}">
        <p14:creationId xmlns:p14="http://schemas.microsoft.com/office/powerpoint/2010/main" val="401500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8ED9AF-FC5E-4D65-9D28-45678AA0913B}" type="slidenum">
              <a:rPr lang="en-US"/>
              <a:pPr>
                <a:defRPr/>
              </a:pPr>
              <a:t>‹#›</a:t>
            </a:fld>
            <a:endParaRPr lang="en-US"/>
          </a:p>
        </p:txBody>
      </p:sp>
    </p:spTree>
    <p:extLst>
      <p:ext uri="{BB962C8B-B14F-4D97-AF65-F5344CB8AC3E}">
        <p14:creationId xmlns:p14="http://schemas.microsoft.com/office/powerpoint/2010/main" val="406841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30B2BA-FABE-470E-B34F-7222ACD719C7}" type="slidenum">
              <a:rPr lang="en-US"/>
              <a:pPr>
                <a:defRPr/>
              </a:pPr>
              <a:t>‹#›</a:t>
            </a:fld>
            <a:endParaRPr lang="en-US"/>
          </a:p>
        </p:txBody>
      </p:sp>
    </p:spTree>
    <p:extLst>
      <p:ext uri="{BB962C8B-B14F-4D97-AF65-F5344CB8AC3E}">
        <p14:creationId xmlns:p14="http://schemas.microsoft.com/office/powerpoint/2010/main" val="1481596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0CE22-2514-4001-9F86-1532F395C980}" type="slidenum">
              <a:rPr lang="en-US"/>
              <a:pPr>
                <a:defRPr/>
              </a:pPr>
              <a:t>‹#›</a:t>
            </a:fld>
            <a:endParaRPr lang="en-US"/>
          </a:p>
        </p:txBody>
      </p:sp>
    </p:spTree>
    <p:extLst>
      <p:ext uri="{BB962C8B-B14F-4D97-AF65-F5344CB8AC3E}">
        <p14:creationId xmlns:p14="http://schemas.microsoft.com/office/powerpoint/2010/main" val="4071601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66ACC7E-663C-46C3-B63C-452CA82DCB99}" type="slidenum">
              <a:rPr lang="en-US"/>
              <a:pPr>
                <a:defRPr/>
              </a:pPr>
              <a:t>‹#›</a:t>
            </a:fld>
            <a:endParaRPr lang="en-US"/>
          </a:p>
        </p:txBody>
      </p:sp>
    </p:spTree>
    <p:extLst>
      <p:ext uri="{BB962C8B-B14F-4D97-AF65-F5344CB8AC3E}">
        <p14:creationId xmlns:p14="http://schemas.microsoft.com/office/powerpoint/2010/main" val="3230249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CB38A9F-FA33-413A-8154-E10D31675D38}" type="slidenum">
              <a:rPr lang="en-US"/>
              <a:pPr>
                <a:defRPr/>
              </a:pPr>
              <a:t>‹#›</a:t>
            </a:fld>
            <a:endParaRPr lang="en-US"/>
          </a:p>
        </p:txBody>
      </p:sp>
    </p:spTree>
    <p:extLst>
      <p:ext uri="{BB962C8B-B14F-4D97-AF65-F5344CB8AC3E}">
        <p14:creationId xmlns:p14="http://schemas.microsoft.com/office/powerpoint/2010/main" val="333701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C48585-FA13-4C6A-8C7D-C2814CBB36AB}"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C026D-6E5D-4ED7-BDC8-3AC1BF369FA0}" type="slidenum">
              <a:rPr lang="en-US" smtClean="0"/>
              <a:t>‹#›</a:t>
            </a:fld>
            <a:endParaRPr lang="en-US"/>
          </a:p>
        </p:txBody>
      </p:sp>
    </p:spTree>
    <p:extLst>
      <p:ext uri="{BB962C8B-B14F-4D97-AF65-F5344CB8AC3E}">
        <p14:creationId xmlns:p14="http://schemas.microsoft.com/office/powerpoint/2010/main" val="4093718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C48585-FA13-4C6A-8C7D-C2814CBB36AB}"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C026D-6E5D-4ED7-BDC8-3AC1BF369FA0}" type="slidenum">
              <a:rPr lang="en-US" smtClean="0"/>
              <a:t>‹#›</a:t>
            </a:fld>
            <a:endParaRPr lang="en-US"/>
          </a:p>
        </p:txBody>
      </p:sp>
    </p:spTree>
    <p:extLst>
      <p:ext uri="{BB962C8B-B14F-4D97-AF65-F5344CB8AC3E}">
        <p14:creationId xmlns:p14="http://schemas.microsoft.com/office/powerpoint/2010/main" val="2198915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C48585-FA13-4C6A-8C7D-C2814CBB36AB}" type="datetimeFigureOut">
              <a:rPr lang="en-US" smtClean="0"/>
              <a:t>9/25/2014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C026D-6E5D-4ED7-BDC8-3AC1BF369FA0}" type="slidenum">
              <a:rPr lang="en-US" smtClean="0"/>
              <a:t>‹#›</a:t>
            </a:fld>
            <a:endParaRPr lang="en-US"/>
          </a:p>
        </p:txBody>
      </p:sp>
    </p:spTree>
    <p:extLst>
      <p:ext uri="{BB962C8B-B14F-4D97-AF65-F5344CB8AC3E}">
        <p14:creationId xmlns:p14="http://schemas.microsoft.com/office/powerpoint/2010/main" val="1905092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C48585-FA13-4C6A-8C7D-C2814CBB36AB}" type="datetimeFigureOut">
              <a:rPr lang="en-US" smtClean="0"/>
              <a:t>9/25/2014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7C026D-6E5D-4ED7-BDC8-3AC1BF369FA0}" type="slidenum">
              <a:rPr lang="en-US" smtClean="0"/>
              <a:t>‹#›</a:t>
            </a:fld>
            <a:endParaRPr lang="en-US"/>
          </a:p>
        </p:txBody>
      </p:sp>
    </p:spTree>
    <p:extLst>
      <p:ext uri="{BB962C8B-B14F-4D97-AF65-F5344CB8AC3E}">
        <p14:creationId xmlns:p14="http://schemas.microsoft.com/office/powerpoint/2010/main" val="3213680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C48585-FA13-4C6A-8C7D-C2814CBB36AB}" type="datetimeFigureOut">
              <a:rPr lang="en-US" smtClean="0"/>
              <a:t>9/25/2014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C026D-6E5D-4ED7-BDC8-3AC1BF369FA0}" type="slidenum">
              <a:rPr lang="en-US" smtClean="0"/>
              <a:t>‹#›</a:t>
            </a:fld>
            <a:endParaRPr lang="en-US"/>
          </a:p>
        </p:txBody>
      </p:sp>
    </p:spTree>
    <p:extLst>
      <p:ext uri="{BB962C8B-B14F-4D97-AF65-F5344CB8AC3E}">
        <p14:creationId xmlns:p14="http://schemas.microsoft.com/office/powerpoint/2010/main" val="993945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C48585-FA13-4C6A-8C7D-C2814CBB36AB}" type="datetimeFigureOut">
              <a:rPr lang="en-US" smtClean="0"/>
              <a:t>9/25/2014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7C026D-6E5D-4ED7-BDC8-3AC1BF369FA0}" type="slidenum">
              <a:rPr lang="en-US" smtClean="0"/>
              <a:t>‹#›</a:t>
            </a:fld>
            <a:endParaRPr lang="en-US"/>
          </a:p>
        </p:txBody>
      </p:sp>
    </p:spTree>
    <p:extLst>
      <p:ext uri="{BB962C8B-B14F-4D97-AF65-F5344CB8AC3E}">
        <p14:creationId xmlns:p14="http://schemas.microsoft.com/office/powerpoint/2010/main" val="3161471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C48585-FA13-4C6A-8C7D-C2814CBB36AB}" type="datetimeFigureOut">
              <a:rPr lang="en-US" smtClean="0"/>
              <a:t>9/25/2014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C026D-6E5D-4ED7-BDC8-3AC1BF369FA0}" type="slidenum">
              <a:rPr lang="en-US" smtClean="0"/>
              <a:t>‹#›</a:t>
            </a:fld>
            <a:endParaRPr lang="en-US"/>
          </a:p>
        </p:txBody>
      </p:sp>
    </p:spTree>
    <p:extLst>
      <p:ext uri="{BB962C8B-B14F-4D97-AF65-F5344CB8AC3E}">
        <p14:creationId xmlns:p14="http://schemas.microsoft.com/office/powerpoint/2010/main" val="201226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C48585-FA13-4C6A-8C7D-C2814CBB36AB}" type="datetimeFigureOut">
              <a:rPr lang="en-US" smtClean="0"/>
              <a:t>9/25/2014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C026D-6E5D-4ED7-BDC8-3AC1BF369FA0}" type="slidenum">
              <a:rPr lang="en-US" smtClean="0"/>
              <a:t>‹#›</a:t>
            </a:fld>
            <a:endParaRPr lang="en-US"/>
          </a:p>
        </p:txBody>
      </p:sp>
    </p:spTree>
    <p:extLst>
      <p:ext uri="{BB962C8B-B14F-4D97-AF65-F5344CB8AC3E}">
        <p14:creationId xmlns:p14="http://schemas.microsoft.com/office/powerpoint/2010/main" val="1457139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48585-FA13-4C6A-8C7D-C2814CBB36AB}" type="datetimeFigureOut">
              <a:rPr lang="en-US" smtClean="0"/>
              <a:t>9/25/2014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C026D-6E5D-4ED7-BDC8-3AC1BF369FA0}" type="slidenum">
              <a:rPr lang="en-US" smtClean="0"/>
              <a:t>‹#›</a:t>
            </a:fld>
            <a:endParaRPr lang="en-US"/>
          </a:p>
        </p:txBody>
      </p:sp>
    </p:spTree>
    <p:extLst>
      <p:ext uri="{BB962C8B-B14F-4D97-AF65-F5344CB8AC3E}">
        <p14:creationId xmlns:p14="http://schemas.microsoft.com/office/powerpoint/2010/main" val="290767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learn.co.uk/" TargetMode="Externa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4572000" cy="628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6688"/>
            <a:ext cx="4367213" cy="653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5-Point Star 1"/>
          <p:cNvSpPr/>
          <p:nvPr/>
        </p:nvSpPr>
        <p:spPr>
          <a:xfrm>
            <a:off x="609600" y="762000"/>
            <a:ext cx="4572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5-Point Star 4"/>
          <p:cNvSpPr/>
          <p:nvPr/>
        </p:nvSpPr>
        <p:spPr>
          <a:xfrm>
            <a:off x="381000" y="3962400"/>
            <a:ext cx="4572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5-Point Star 5"/>
          <p:cNvSpPr/>
          <p:nvPr/>
        </p:nvSpPr>
        <p:spPr>
          <a:xfrm>
            <a:off x="381000" y="3076575"/>
            <a:ext cx="4572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5-Point Star 6"/>
          <p:cNvSpPr/>
          <p:nvPr/>
        </p:nvSpPr>
        <p:spPr>
          <a:xfrm>
            <a:off x="304800" y="5105400"/>
            <a:ext cx="4572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5749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noChangeArrowheads="1"/>
          </p:cNvSpPr>
          <p:nvPr>
            <p:ph type="title"/>
          </p:nvPr>
        </p:nvSpPr>
        <p:spPr>
          <a:xfrm>
            <a:off x="457200" y="304800"/>
            <a:ext cx="8229600" cy="1143000"/>
          </a:xfrm>
        </p:spPr>
        <p:txBody>
          <a:bodyPr/>
          <a:lstStyle/>
          <a:p>
            <a:pPr eaLnBrk="1" hangingPunct="1"/>
            <a:r>
              <a:rPr lang="en-US" altLang="en-US" smtClean="0"/>
              <a:t>The Treaty of Versailles Activity</a:t>
            </a:r>
          </a:p>
        </p:txBody>
      </p:sp>
      <p:pic>
        <p:nvPicPr>
          <p:cNvPr id="96259" name="Picture 5"/>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p:pic>
      <p:sp>
        <p:nvSpPr>
          <p:cNvPr id="76806" name="Rectangle 6"/>
          <p:cNvSpPr>
            <a:spLocks noGrp="1" noChangeArrowheads="1"/>
          </p:cNvSpPr>
          <p:nvPr>
            <p:ph type="body" sz="half" idx="2"/>
          </p:nvPr>
        </p:nvSpPr>
        <p:spPr/>
        <p:txBody>
          <a:bodyPr/>
          <a:lstStyle/>
          <a:p>
            <a:pPr marL="0" indent="0" eaLnBrk="1" hangingPunct="1">
              <a:lnSpc>
                <a:spcPct val="80000"/>
              </a:lnSpc>
              <a:buFontTx/>
              <a:buNone/>
              <a:defRPr/>
            </a:pPr>
            <a:r>
              <a:rPr lang="en-US" altLang="en-US" sz="1800" dirty="0" smtClean="0"/>
              <a:t>The </a:t>
            </a:r>
            <a:r>
              <a:rPr lang="en-US" altLang="en-US" sz="1800" b="1" dirty="0" smtClean="0"/>
              <a:t>Treaty of Versailles</a:t>
            </a:r>
            <a:r>
              <a:rPr lang="en-US" altLang="en-US" sz="1800" dirty="0" smtClean="0"/>
              <a:t> was one of the peace treaties at the end of World War I. It ended the state of war between Germany and the Allied Powers. It was signed on June 28, 1919, exactly five years after the assassination of </a:t>
            </a:r>
            <a:r>
              <a:rPr lang="en-US" altLang="en-US" sz="1800" b="1" dirty="0" smtClean="0"/>
              <a:t>Archduke Franz Ferdinand. </a:t>
            </a:r>
            <a:endParaRPr lang="en-US" altLang="en-US" sz="1800" b="1" dirty="0"/>
          </a:p>
          <a:p>
            <a:pPr marL="0" indent="0" eaLnBrk="1" hangingPunct="1">
              <a:lnSpc>
                <a:spcPct val="80000"/>
              </a:lnSpc>
              <a:buFontTx/>
              <a:buNone/>
              <a:defRPr/>
            </a:pPr>
            <a:endParaRPr lang="en-US" altLang="en-US" sz="1800" b="1" dirty="0" smtClean="0"/>
          </a:p>
          <a:p>
            <a:pPr eaLnBrk="1" hangingPunct="1">
              <a:lnSpc>
                <a:spcPct val="80000"/>
              </a:lnSpc>
              <a:buFont typeface="Wingdings" pitchFamily="2" charset="2"/>
              <a:buChar char="v"/>
              <a:defRPr/>
            </a:pPr>
            <a:r>
              <a:rPr lang="en-US" altLang="en-US" sz="1800" b="1" dirty="0" smtClean="0"/>
              <a:t>Part I: </a:t>
            </a:r>
            <a:r>
              <a:rPr lang="en-US" altLang="en-US" sz="1800" dirty="0" smtClean="0"/>
              <a:t>Number Your Self 1-3</a:t>
            </a:r>
          </a:p>
          <a:p>
            <a:pPr eaLnBrk="1" hangingPunct="1">
              <a:lnSpc>
                <a:spcPct val="80000"/>
              </a:lnSpc>
              <a:buFont typeface="Wingdings" pitchFamily="2" charset="2"/>
              <a:buChar char="v"/>
              <a:defRPr/>
            </a:pPr>
            <a:r>
              <a:rPr lang="en-US" altLang="en-US" sz="1800" dirty="0" smtClean="0"/>
              <a:t>#1 </a:t>
            </a:r>
            <a:r>
              <a:rPr lang="en-US" altLang="en-US" sz="1800" b="1" dirty="0" smtClean="0"/>
              <a:t>Wilson</a:t>
            </a:r>
            <a:r>
              <a:rPr lang="en-US" altLang="en-US" sz="1800" dirty="0" smtClean="0"/>
              <a:t>  /America</a:t>
            </a:r>
          </a:p>
          <a:p>
            <a:pPr eaLnBrk="1" hangingPunct="1">
              <a:lnSpc>
                <a:spcPct val="80000"/>
              </a:lnSpc>
              <a:buFont typeface="Wingdings" pitchFamily="2" charset="2"/>
              <a:buChar char="v"/>
              <a:defRPr/>
            </a:pPr>
            <a:r>
              <a:rPr lang="en-US" altLang="en-US" sz="1800" dirty="0" smtClean="0"/>
              <a:t>#2 </a:t>
            </a:r>
            <a:r>
              <a:rPr lang="en-US" altLang="en-US" sz="1800" b="1" dirty="0"/>
              <a:t>Clemenceau</a:t>
            </a:r>
            <a:r>
              <a:rPr lang="en-US" altLang="en-US" sz="1800" dirty="0"/>
              <a:t> /France</a:t>
            </a:r>
          </a:p>
          <a:p>
            <a:pPr eaLnBrk="1" hangingPunct="1">
              <a:lnSpc>
                <a:spcPct val="80000"/>
              </a:lnSpc>
              <a:buFont typeface="Wingdings" pitchFamily="2" charset="2"/>
              <a:buChar char="v"/>
              <a:defRPr/>
            </a:pPr>
            <a:r>
              <a:rPr lang="en-US" altLang="en-US" sz="1800" dirty="0" smtClean="0"/>
              <a:t>#3 </a:t>
            </a:r>
            <a:r>
              <a:rPr lang="en-US" altLang="en-US" sz="1800" b="1" dirty="0"/>
              <a:t>Lloyd George </a:t>
            </a:r>
            <a:r>
              <a:rPr lang="en-US" altLang="en-US" sz="1800" dirty="0"/>
              <a:t>/ Great Britain</a:t>
            </a:r>
          </a:p>
          <a:p>
            <a:pPr eaLnBrk="1" hangingPunct="1">
              <a:lnSpc>
                <a:spcPct val="80000"/>
              </a:lnSpc>
              <a:buFont typeface="Wingdings" pitchFamily="2" charset="2"/>
              <a:buChar char="v"/>
              <a:defRPr/>
            </a:pPr>
            <a:r>
              <a:rPr lang="en-US" altLang="en-US" sz="1800" dirty="0" smtClean="0"/>
              <a:t>Read Your Directions for Your Character in the Versailles Packet.</a:t>
            </a:r>
          </a:p>
          <a:p>
            <a:pPr eaLnBrk="1" hangingPunct="1">
              <a:lnSpc>
                <a:spcPct val="80000"/>
              </a:lnSpc>
              <a:buFont typeface="Wingdings" pitchFamily="2" charset="2"/>
              <a:buChar char="v"/>
              <a:defRPr/>
            </a:pPr>
            <a:r>
              <a:rPr lang="en-US" altLang="en-US" sz="1800" dirty="0" smtClean="0"/>
              <a:t>Upon Completion Read the Clauses and according to your guide circle the answer Your Character would choose</a:t>
            </a:r>
          </a:p>
          <a:p>
            <a:pPr eaLnBrk="1" hangingPunct="1">
              <a:lnSpc>
                <a:spcPct val="80000"/>
              </a:lnSpc>
              <a:buFont typeface="Wingdings" pitchFamily="2" charset="2"/>
              <a:buChar char="v"/>
              <a:defRPr/>
            </a:pPr>
            <a:endParaRPr lang="en-US" altLang="en-US" sz="1800" dirty="0" smtClean="0"/>
          </a:p>
          <a:p>
            <a:pPr eaLnBrk="1" hangingPunct="1">
              <a:lnSpc>
                <a:spcPct val="80000"/>
              </a:lnSpc>
              <a:defRPr/>
            </a:pPr>
            <a:endParaRPr lang="en-US" altLang="en-US" sz="1800" dirty="0" smtClean="0"/>
          </a:p>
        </p:txBody>
      </p:sp>
    </p:spTree>
    <p:extLst>
      <p:ext uri="{BB962C8B-B14F-4D97-AF65-F5344CB8AC3E}">
        <p14:creationId xmlns:p14="http://schemas.microsoft.com/office/powerpoint/2010/main" val="1356285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806">
                                            <p:txEl>
                                              <p:pRg st="3" end="3"/>
                                            </p:txEl>
                                          </p:spTgt>
                                        </p:tgtEl>
                                        <p:attrNameLst>
                                          <p:attrName>style.visibility</p:attrName>
                                        </p:attrNameLst>
                                      </p:cBhvr>
                                      <p:to>
                                        <p:strVal val="visible"/>
                                      </p:to>
                                    </p:set>
                                    <p:anim calcmode="lin" valueType="num">
                                      <p:cBhvr additive="base">
                                        <p:cTn id="7" dur="500" fill="hold"/>
                                        <p:tgtEl>
                                          <p:spTgt spid="7680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680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6806">
                                            <p:txEl>
                                              <p:pRg st="4" end="4"/>
                                            </p:txEl>
                                          </p:spTgt>
                                        </p:tgtEl>
                                        <p:attrNameLst>
                                          <p:attrName>style.visibility</p:attrName>
                                        </p:attrNameLst>
                                      </p:cBhvr>
                                      <p:to>
                                        <p:strVal val="visible"/>
                                      </p:to>
                                    </p:set>
                                    <p:anim calcmode="lin" valueType="num">
                                      <p:cBhvr additive="base">
                                        <p:cTn id="11" dur="500" fill="hold"/>
                                        <p:tgtEl>
                                          <p:spTgt spid="7680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6806">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6806">
                                            <p:txEl>
                                              <p:pRg st="5" end="5"/>
                                            </p:txEl>
                                          </p:spTgt>
                                        </p:tgtEl>
                                        <p:attrNameLst>
                                          <p:attrName>style.visibility</p:attrName>
                                        </p:attrNameLst>
                                      </p:cBhvr>
                                      <p:to>
                                        <p:strVal val="visible"/>
                                      </p:to>
                                    </p:set>
                                    <p:anim calcmode="lin" valueType="num">
                                      <p:cBhvr additive="base">
                                        <p:cTn id="15" dur="500" fill="hold"/>
                                        <p:tgtEl>
                                          <p:spTgt spid="76806">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6806">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806">
                                            <p:txEl>
                                              <p:pRg st="6" end="6"/>
                                            </p:txEl>
                                          </p:spTgt>
                                        </p:tgtEl>
                                        <p:attrNameLst>
                                          <p:attrName>style.visibility</p:attrName>
                                        </p:attrNameLst>
                                      </p:cBhvr>
                                      <p:to>
                                        <p:strVal val="visible"/>
                                      </p:to>
                                    </p:set>
                                    <p:anim calcmode="lin" valueType="num">
                                      <p:cBhvr additive="base">
                                        <p:cTn id="19" dur="500" fill="hold"/>
                                        <p:tgtEl>
                                          <p:spTgt spid="7680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6806">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6806">
                                            <p:txEl>
                                              <p:pRg st="7" end="7"/>
                                            </p:txEl>
                                          </p:spTgt>
                                        </p:tgtEl>
                                        <p:attrNameLst>
                                          <p:attrName>style.visibility</p:attrName>
                                        </p:attrNameLst>
                                      </p:cBhvr>
                                      <p:to>
                                        <p:strVal val="visible"/>
                                      </p:to>
                                    </p:set>
                                    <p:anim calcmode="lin" valueType="num">
                                      <p:cBhvr additive="base">
                                        <p:cTn id="23" dur="500" fill="hold"/>
                                        <p:tgtEl>
                                          <p:spTgt spid="76806">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680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583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867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0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1" name="Text Box 5"/>
          <p:cNvSpPr txBox="1">
            <a:spLocks noChangeArrowheads="1"/>
          </p:cNvSpPr>
          <p:nvPr/>
        </p:nvSpPr>
        <p:spPr bwMode="auto">
          <a:xfrm>
            <a:off x="5334000" y="381000"/>
            <a:ext cx="3505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a:t>Treaty of Versailles Activity</a:t>
            </a:r>
          </a:p>
        </p:txBody>
      </p:sp>
      <p:sp>
        <p:nvSpPr>
          <p:cNvPr id="99332" name="Text Box 6"/>
          <p:cNvSpPr txBox="1">
            <a:spLocks noChangeArrowheads="1"/>
          </p:cNvSpPr>
          <p:nvPr/>
        </p:nvSpPr>
        <p:spPr bwMode="auto">
          <a:xfrm>
            <a:off x="5459413" y="1295400"/>
            <a:ext cx="2971800" cy="466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b="1"/>
              <a:t>Directions:</a:t>
            </a:r>
            <a:r>
              <a:rPr lang="en-US" altLang="en-US"/>
              <a:t> Your Group will have 10 Minutes to determine your decision to the 11 clauses.</a:t>
            </a:r>
          </a:p>
          <a:p>
            <a:pPr eaLnBrk="1" hangingPunct="1">
              <a:spcBef>
                <a:spcPct val="50000"/>
              </a:spcBef>
            </a:pPr>
            <a:r>
              <a:rPr lang="en-US" altLang="en-US"/>
              <a:t>All Members Must Agree and Present a Unified Front.  </a:t>
            </a:r>
          </a:p>
          <a:p>
            <a:pPr eaLnBrk="1" hangingPunct="1">
              <a:spcBef>
                <a:spcPct val="50000"/>
              </a:spcBef>
            </a:pPr>
            <a:r>
              <a:rPr lang="en-US" altLang="en-US"/>
              <a:t>Within your Group Determine one person will Read outloud the Area of Concern.  Each member will explain WHY they choose what they did.</a:t>
            </a:r>
          </a:p>
          <a:p>
            <a:pPr eaLnBrk="1" hangingPunct="1">
              <a:spcBef>
                <a:spcPct val="50000"/>
              </a:spcBef>
            </a:pPr>
            <a:r>
              <a:rPr lang="en-US" altLang="en-US"/>
              <a:t>Majority Rules!! Fill in The Reason Why on the Chart</a:t>
            </a:r>
          </a:p>
        </p:txBody>
      </p:sp>
    </p:spTree>
    <p:extLst>
      <p:ext uri="{BB962C8B-B14F-4D97-AF65-F5344CB8AC3E}">
        <p14:creationId xmlns:p14="http://schemas.microsoft.com/office/powerpoint/2010/main" val="578146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p:cNvSpPr>
            <a:spLocks noGrp="1" noChangeArrowheads="1"/>
          </p:cNvSpPr>
          <p:nvPr>
            <p:ph type="title"/>
          </p:nvPr>
        </p:nvSpPr>
        <p:spPr>
          <a:xfrm>
            <a:off x="457200" y="304800"/>
            <a:ext cx="8229600" cy="1143000"/>
          </a:xfrm>
        </p:spPr>
        <p:txBody>
          <a:bodyPr/>
          <a:lstStyle/>
          <a:p>
            <a:pPr eaLnBrk="1" hangingPunct="1"/>
            <a:r>
              <a:rPr lang="en-US" altLang="en-US" smtClean="0"/>
              <a:t>The Treaty of Versailles</a:t>
            </a:r>
          </a:p>
        </p:txBody>
      </p:sp>
      <p:pic>
        <p:nvPicPr>
          <p:cNvPr id="100355" name="Picture 5"/>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p:pic>
      <p:sp>
        <p:nvSpPr>
          <p:cNvPr id="76806" name="Rectangle 6"/>
          <p:cNvSpPr>
            <a:spLocks noGrp="1" noChangeArrowheads="1"/>
          </p:cNvSpPr>
          <p:nvPr>
            <p:ph type="body" sz="half" idx="2"/>
          </p:nvPr>
        </p:nvSpPr>
        <p:spPr/>
        <p:txBody>
          <a:bodyPr/>
          <a:lstStyle/>
          <a:p>
            <a:pPr eaLnBrk="1" hangingPunct="1">
              <a:lnSpc>
                <a:spcPct val="80000"/>
              </a:lnSpc>
            </a:pPr>
            <a:r>
              <a:rPr lang="en-US" altLang="en-US" sz="1800" smtClean="0"/>
              <a:t>The </a:t>
            </a:r>
            <a:r>
              <a:rPr lang="en-US" altLang="en-US" sz="1800" b="1" smtClean="0"/>
              <a:t>Treaty of Versailles</a:t>
            </a:r>
            <a:r>
              <a:rPr lang="en-US" altLang="en-US" sz="1800" smtClean="0"/>
              <a:t> was one of the peace treaties at the end of World War I. It ended the state of war between Germany and the Allied Powers. It was signed on June 28, 1919, exactly five years after the assassination of </a:t>
            </a:r>
            <a:r>
              <a:rPr lang="en-US" altLang="en-US" sz="1800" b="1" smtClean="0"/>
              <a:t>Archduke Franz Ferdinand. </a:t>
            </a:r>
          </a:p>
          <a:p>
            <a:pPr eaLnBrk="1" hangingPunct="1">
              <a:lnSpc>
                <a:spcPct val="80000"/>
              </a:lnSpc>
              <a:buFontTx/>
              <a:buNone/>
            </a:pPr>
            <a:endParaRPr lang="en-US" altLang="en-US" sz="1800" b="1" smtClean="0"/>
          </a:p>
          <a:p>
            <a:pPr eaLnBrk="1" hangingPunct="1">
              <a:lnSpc>
                <a:spcPct val="80000"/>
              </a:lnSpc>
            </a:pPr>
            <a:r>
              <a:rPr lang="en-US" altLang="en-US" sz="1800" smtClean="0"/>
              <a:t>Consisting of </a:t>
            </a:r>
            <a:r>
              <a:rPr lang="en-US" altLang="en-US" sz="2400" b="1" smtClean="0"/>
              <a:t>440 Clauses and printing out at 197 pages</a:t>
            </a:r>
            <a:r>
              <a:rPr lang="en-US" altLang="en-US" sz="1800" smtClean="0"/>
              <a:t> the treaty covered anything and everything including…</a:t>
            </a:r>
          </a:p>
          <a:p>
            <a:pPr eaLnBrk="1" hangingPunct="1">
              <a:lnSpc>
                <a:spcPct val="80000"/>
              </a:lnSpc>
            </a:pPr>
            <a:endParaRPr lang="en-US" altLang="en-US" sz="1800" smtClean="0"/>
          </a:p>
        </p:txBody>
      </p:sp>
    </p:spTree>
    <p:extLst>
      <p:ext uri="{BB962C8B-B14F-4D97-AF65-F5344CB8AC3E}">
        <p14:creationId xmlns:p14="http://schemas.microsoft.com/office/powerpoint/2010/main" val="222148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806">
                                            <p:txEl>
                                              <p:pRg st="2" end="2"/>
                                            </p:txEl>
                                          </p:spTgt>
                                        </p:tgtEl>
                                        <p:attrNameLst>
                                          <p:attrName>style.visibility</p:attrName>
                                        </p:attrNameLst>
                                      </p:cBhvr>
                                      <p:to>
                                        <p:strVal val="visible"/>
                                      </p:to>
                                    </p:set>
                                    <p:anim calcmode="lin" valueType="num">
                                      <p:cBhvr additive="base">
                                        <p:cTn id="7" dur="500" fill="hold"/>
                                        <p:tgtEl>
                                          <p:spTgt spid="7680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680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76200"/>
            <a:ext cx="8229600" cy="1143000"/>
          </a:xfrm>
        </p:spPr>
        <p:txBody>
          <a:bodyPr/>
          <a:lstStyle/>
          <a:p>
            <a:pPr eaLnBrk="1" hangingPunct="1"/>
            <a:r>
              <a:rPr lang="en-US" altLang="en-US" smtClean="0"/>
              <a:t>The Treaty of Versailles</a:t>
            </a:r>
            <a:r>
              <a:rPr lang="en-US" altLang="en-US" sz="2400" smtClean="0"/>
              <a:t>                Article 244 Annex 6</a:t>
            </a:r>
            <a:endParaRPr lang="en-US" altLang="en-US" smtClean="0"/>
          </a:p>
        </p:txBody>
      </p:sp>
      <p:sp>
        <p:nvSpPr>
          <p:cNvPr id="74759" name="Rectangle 7"/>
          <p:cNvSpPr>
            <a:spLocks noGrp="1" noChangeArrowheads="1"/>
          </p:cNvSpPr>
          <p:nvPr>
            <p:ph type="body" idx="1"/>
          </p:nvPr>
        </p:nvSpPr>
        <p:spPr>
          <a:xfrm>
            <a:off x="346075" y="1143000"/>
            <a:ext cx="8763000" cy="5562600"/>
          </a:xfrm>
        </p:spPr>
        <p:txBody>
          <a:bodyPr/>
          <a:lstStyle/>
          <a:p>
            <a:pPr marL="0" indent="0" eaLnBrk="1" hangingPunct="1">
              <a:lnSpc>
                <a:spcPct val="80000"/>
              </a:lnSpc>
              <a:buFontTx/>
              <a:buNone/>
              <a:defRPr/>
            </a:pPr>
            <a:r>
              <a:rPr lang="en-US" sz="1400" dirty="0" smtClean="0"/>
              <a:t>As an immediate advance on account of the animals referred to in paragraph 2 (a) above, Germany undertakes to deliver in equal monthly installments in the three months following the coming into force of the present Treaty the following quantities of live stock: </a:t>
            </a:r>
          </a:p>
          <a:p>
            <a:pPr marL="0" indent="0" eaLnBrk="1" hangingPunct="1">
              <a:lnSpc>
                <a:spcPct val="80000"/>
              </a:lnSpc>
              <a:buFontTx/>
              <a:buNone/>
              <a:defRPr/>
            </a:pPr>
            <a:r>
              <a:rPr lang="en-US" sz="1400" dirty="0" smtClean="0"/>
              <a:t>   </a:t>
            </a:r>
            <a:r>
              <a:rPr lang="en-US" sz="1600" b="1" dirty="0" smtClean="0"/>
              <a:t>(1) To the French Government. </a:t>
            </a:r>
          </a:p>
          <a:p>
            <a:pPr marL="0" indent="0" eaLnBrk="1" hangingPunct="1">
              <a:lnSpc>
                <a:spcPct val="80000"/>
              </a:lnSpc>
              <a:buFontTx/>
              <a:buNone/>
              <a:defRPr/>
            </a:pPr>
            <a:r>
              <a:rPr lang="en-US" sz="1400" dirty="0" smtClean="0"/>
              <a:t>	500 stallions (3 to 7 years); </a:t>
            </a:r>
          </a:p>
          <a:p>
            <a:pPr marL="0" indent="0" eaLnBrk="1" hangingPunct="1">
              <a:lnSpc>
                <a:spcPct val="80000"/>
              </a:lnSpc>
              <a:buFontTx/>
              <a:buNone/>
              <a:defRPr/>
            </a:pPr>
            <a:r>
              <a:rPr lang="en-US" sz="1400" dirty="0"/>
              <a:t>	</a:t>
            </a:r>
            <a:r>
              <a:rPr lang="en-US" sz="1400" dirty="0" smtClean="0"/>
              <a:t>30,000 fillies and mares (18 months to 7 years), type: </a:t>
            </a:r>
            <a:r>
              <a:rPr lang="en-US" sz="1400" dirty="0" err="1" smtClean="0"/>
              <a:t>Ardennais</a:t>
            </a:r>
            <a:r>
              <a:rPr lang="en-US" sz="1400" dirty="0" smtClean="0"/>
              <a:t>, </a:t>
            </a:r>
            <a:r>
              <a:rPr lang="en-US" sz="1400" dirty="0" err="1" smtClean="0"/>
              <a:t>Boulonnais</a:t>
            </a:r>
            <a:r>
              <a:rPr lang="en-US" sz="1400" dirty="0" smtClean="0"/>
              <a:t> or Belgian; 	2,000 bulls (18 months to 3 years); </a:t>
            </a:r>
          </a:p>
          <a:p>
            <a:pPr marL="0" indent="0" eaLnBrk="1" hangingPunct="1">
              <a:lnSpc>
                <a:spcPct val="80000"/>
              </a:lnSpc>
              <a:buFontTx/>
              <a:buNone/>
              <a:defRPr/>
            </a:pPr>
            <a:r>
              <a:rPr lang="en-US" sz="1400" dirty="0" smtClean="0"/>
              <a:t>	90,000 </a:t>
            </a:r>
            <a:r>
              <a:rPr lang="en-US" sz="1400" dirty="0" err="1" smtClean="0"/>
              <a:t>milch</a:t>
            </a:r>
            <a:r>
              <a:rPr lang="en-US" sz="1400" dirty="0" smtClean="0"/>
              <a:t> cows (2 to 6 years); </a:t>
            </a:r>
          </a:p>
          <a:p>
            <a:pPr marL="0" indent="0" eaLnBrk="1" hangingPunct="1">
              <a:lnSpc>
                <a:spcPct val="80000"/>
              </a:lnSpc>
              <a:buFontTx/>
              <a:buNone/>
              <a:defRPr/>
            </a:pPr>
            <a:r>
              <a:rPr lang="en-US" sz="1400" dirty="0" smtClean="0"/>
              <a:t>	1,000 rams; </a:t>
            </a:r>
          </a:p>
          <a:p>
            <a:pPr marL="0" indent="0" eaLnBrk="1" hangingPunct="1">
              <a:lnSpc>
                <a:spcPct val="80000"/>
              </a:lnSpc>
              <a:buFontTx/>
              <a:buNone/>
              <a:defRPr/>
            </a:pPr>
            <a:r>
              <a:rPr lang="en-US" sz="1800" b="1" dirty="0" smtClean="0"/>
              <a:t>	</a:t>
            </a:r>
            <a:r>
              <a:rPr lang="en-US" sz="2400" b="1" dirty="0" smtClean="0"/>
              <a:t>100,000 sheep; ??????</a:t>
            </a:r>
          </a:p>
          <a:p>
            <a:pPr marL="0" indent="0" eaLnBrk="1" hangingPunct="1">
              <a:lnSpc>
                <a:spcPct val="80000"/>
              </a:lnSpc>
              <a:buFontTx/>
              <a:buNone/>
              <a:defRPr/>
            </a:pPr>
            <a:r>
              <a:rPr lang="en-US" sz="1400" dirty="0" smtClean="0"/>
              <a:t>	10,000 goats. </a:t>
            </a:r>
          </a:p>
          <a:p>
            <a:pPr eaLnBrk="1" hangingPunct="1">
              <a:lnSpc>
                <a:spcPct val="80000"/>
              </a:lnSpc>
              <a:defRPr/>
            </a:pPr>
            <a:endParaRPr lang="en-US" sz="1400" dirty="0" smtClean="0"/>
          </a:p>
          <a:p>
            <a:pPr marL="0" indent="0" eaLnBrk="1" hangingPunct="1">
              <a:lnSpc>
                <a:spcPct val="80000"/>
              </a:lnSpc>
              <a:buFontTx/>
              <a:buNone/>
              <a:defRPr/>
            </a:pPr>
            <a:r>
              <a:rPr lang="en-US" sz="1800" b="1" dirty="0" smtClean="0"/>
              <a:t>  (2) To the Belgian Government. </a:t>
            </a:r>
          </a:p>
          <a:p>
            <a:pPr marL="0" indent="0" eaLnBrk="1" hangingPunct="1">
              <a:lnSpc>
                <a:spcPct val="80000"/>
              </a:lnSpc>
              <a:buFontTx/>
              <a:buNone/>
              <a:defRPr/>
            </a:pPr>
            <a:r>
              <a:rPr lang="en-US" sz="1400" dirty="0" smtClean="0"/>
              <a:t>	200 stallions (3 to 7 years), large Belgian type; </a:t>
            </a:r>
          </a:p>
          <a:p>
            <a:pPr marL="0" indent="0" eaLnBrk="1" hangingPunct="1">
              <a:lnSpc>
                <a:spcPct val="80000"/>
              </a:lnSpc>
              <a:buFontTx/>
              <a:buNone/>
              <a:defRPr/>
            </a:pPr>
            <a:r>
              <a:rPr lang="en-US" sz="1400" dirty="0"/>
              <a:t>	</a:t>
            </a:r>
            <a:r>
              <a:rPr lang="en-US" sz="1400" dirty="0" smtClean="0"/>
              <a:t>5,000 mares (3 to 7 years), large Belgian type; </a:t>
            </a:r>
          </a:p>
          <a:p>
            <a:pPr marL="0" indent="0" eaLnBrk="1" hangingPunct="1">
              <a:lnSpc>
                <a:spcPct val="80000"/>
              </a:lnSpc>
              <a:buFontTx/>
              <a:buNone/>
              <a:defRPr/>
            </a:pPr>
            <a:r>
              <a:rPr lang="en-US" sz="1400" dirty="0" smtClean="0"/>
              <a:t>	5,000 fillies (18 months to 3 years), large Belgian type; </a:t>
            </a:r>
          </a:p>
          <a:p>
            <a:pPr marL="0" indent="0" eaLnBrk="1" hangingPunct="1">
              <a:lnSpc>
                <a:spcPct val="80000"/>
              </a:lnSpc>
              <a:buFontTx/>
              <a:buNone/>
              <a:defRPr/>
            </a:pPr>
            <a:r>
              <a:rPr lang="en-US" sz="1400" dirty="0" smtClean="0"/>
              <a:t>	2,000 bulls (18 months to 3 years); </a:t>
            </a:r>
          </a:p>
          <a:p>
            <a:pPr marL="0" indent="0" eaLnBrk="1" hangingPunct="1">
              <a:lnSpc>
                <a:spcPct val="80000"/>
              </a:lnSpc>
              <a:buFontTx/>
              <a:buNone/>
              <a:defRPr/>
            </a:pPr>
            <a:r>
              <a:rPr lang="en-US" sz="1400" dirty="0" smtClean="0"/>
              <a:t>	50,000 </a:t>
            </a:r>
            <a:r>
              <a:rPr lang="en-US" sz="1400" dirty="0" err="1" smtClean="0"/>
              <a:t>milch</a:t>
            </a:r>
            <a:r>
              <a:rPr lang="en-US" sz="1400" dirty="0" smtClean="0"/>
              <a:t> cows (2 to 6 years); </a:t>
            </a:r>
          </a:p>
          <a:p>
            <a:pPr marL="0" indent="0" eaLnBrk="1" hangingPunct="1">
              <a:lnSpc>
                <a:spcPct val="80000"/>
              </a:lnSpc>
              <a:buFontTx/>
              <a:buNone/>
              <a:defRPr/>
            </a:pPr>
            <a:r>
              <a:rPr lang="en-US" sz="1400" dirty="0" smtClean="0"/>
              <a:t>	40,000 heifers; </a:t>
            </a:r>
          </a:p>
          <a:p>
            <a:pPr marL="0" indent="0" eaLnBrk="1" hangingPunct="1">
              <a:lnSpc>
                <a:spcPct val="80000"/>
              </a:lnSpc>
              <a:buFontTx/>
              <a:buNone/>
              <a:defRPr/>
            </a:pPr>
            <a:r>
              <a:rPr lang="en-US" sz="1400" dirty="0" smtClean="0"/>
              <a:t>	200 rams; </a:t>
            </a:r>
          </a:p>
          <a:p>
            <a:pPr marL="0" indent="0" eaLnBrk="1" hangingPunct="1">
              <a:lnSpc>
                <a:spcPct val="80000"/>
              </a:lnSpc>
              <a:buFontTx/>
              <a:buNone/>
              <a:defRPr/>
            </a:pPr>
            <a:r>
              <a:rPr lang="en-US" sz="1400" dirty="0" smtClean="0"/>
              <a:t>	20,000 Sheep; </a:t>
            </a:r>
          </a:p>
          <a:p>
            <a:pPr marL="0" indent="0" eaLnBrk="1" hangingPunct="1">
              <a:lnSpc>
                <a:spcPct val="80000"/>
              </a:lnSpc>
              <a:buFontTx/>
              <a:buNone/>
              <a:defRPr/>
            </a:pPr>
            <a:r>
              <a:rPr lang="en-US" sz="1400" dirty="0"/>
              <a:t>	</a:t>
            </a:r>
            <a:r>
              <a:rPr lang="en-US" sz="1400" dirty="0" smtClean="0"/>
              <a:t>5,000 sows. </a:t>
            </a:r>
          </a:p>
          <a:p>
            <a:pPr marL="0" indent="0" eaLnBrk="1" hangingPunct="1">
              <a:lnSpc>
                <a:spcPct val="80000"/>
              </a:lnSpc>
              <a:buFontTx/>
              <a:buNone/>
              <a:defRPr/>
            </a:pPr>
            <a:r>
              <a:rPr lang="en-US" sz="1600" b="1" dirty="0" smtClean="0"/>
              <a:t>The animals delivered shall be of average health and condition. To the extent that animals so delivered cannot be identified as animals taken away or seized, the value of such animals shall be credited against the reparation obligations of Germany in accordance with paragraph 5 of this Annex. </a:t>
            </a:r>
          </a:p>
        </p:txBody>
      </p:sp>
    </p:spTree>
    <p:extLst>
      <p:ext uri="{BB962C8B-B14F-4D97-AF65-F5344CB8AC3E}">
        <p14:creationId xmlns:p14="http://schemas.microsoft.com/office/powerpoint/2010/main" val="273359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4759">
                                            <p:txEl>
                                              <p:pRg st="9" end="9"/>
                                            </p:txEl>
                                          </p:spTgt>
                                        </p:tgtEl>
                                        <p:attrNameLst>
                                          <p:attrName>style.visibility</p:attrName>
                                        </p:attrNameLst>
                                      </p:cBhvr>
                                      <p:to>
                                        <p:strVal val="visible"/>
                                      </p:to>
                                    </p:set>
                                    <p:anim calcmode="lin" valueType="num">
                                      <p:cBhvr additive="base">
                                        <p:cTn id="7" dur="500" fill="hold"/>
                                        <p:tgtEl>
                                          <p:spTgt spid="74759">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4759">
                                            <p:txEl>
                                              <p:pRg st="9" end="9"/>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4759">
                                            <p:txEl>
                                              <p:pRg st="10" end="10"/>
                                            </p:txEl>
                                          </p:spTgt>
                                        </p:tgtEl>
                                        <p:attrNameLst>
                                          <p:attrName>style.visibility</p:attrName>
                                        </p:attrNameLst>
                                      </p:cBhvr>
                                      <p:to>
                                        <p:strVal val="visible"/>
                                      </p:to>
                                    </p:set>
                                    <p:anim calcmode="lin" valueType="num">
                                      <p:cBhvr additive="base">
                                        <p:cTn id="11" dur="500" fill="hold"/>
                                        <p:tgtEl>
                                          <p:spTgt spid="74759">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4759">
                                            <p:txEl>
                                              <p:pRg st="10" end="1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4759">
                                            <p:txEl>
                                              <p:pRg st="11" end="11"/>
                                            </p:txEl>
                                          </p:spTgt>
                                        </p:tgtEl>
                                        <p:attrNameLst>
                                          <p:attrName>style.visibility</p:attrName>
                                        </p:attrNameLst>
                                      </p:cBhvr>
                                      <p:to>
                                        <p:strVal val="visible"/>
                                      </p:to>
                                    </p:set>
                                    <p:anim calcmode="lin" valueType="num">
                                      <p:cBhvr additive="base">
                                        <p:cTn id="15" dur="500" fill="hold"/>
                                        <p:tgtEl>
                                          <p:spTgt spid="74759">
                                            <p:txEl>
                                              <p:pRg st="11" end="1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4759">
                                            <p:txEl>
                                              <p:pRg st="11" end="1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4759">
                                            <p:txEl>
                                              <p:pRg st="12" end="12"/>
                                            </p:txEl>
                                          </p:spTgt>
                                        </p:tgtEl>
                                        <p:attrNameLst>
                                          <p:attrName>style.visibility</p:attrName>
                                        </p:attrNameLst>
                                      </p:cBhvr>
                                      <p:to>
                                        <p:strVal val="visible"/>
                                      </p:to>
                                    </p:set>
                                    <p:anim calcmode="lin" valueType="num">
                                      <p:cBhvr additive="base">
                                        <p:cTn id="19" dur="500" fill="hold"/>
                                        <p:tgtEl>
                                          <p:spTgt spid="74759">
                                            <p:txEl>
                                              <p:pRg st="12" end="1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4759">
                                            <p:txEl>
                                              <p:pRg st="12" end="1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4759">
                                            <p:txEl>
                                              <p:pRg st="13" end="13"/>
                                            </p:txEl>
                                          </p:spTgt>
                                        </p:tgtEl>
                                        <p:attrNameLst>
                                          <p:attrName>style.visibility</p:attrName>
                                        </p:attrNameLst>
                                      </p:cBhvr>
                                      <p:to>
                                        <p:strVal val="visible"/>
                                      </p:to>
                                    </p:set>
                                    <p:anim calcmode="lin" valueType="num">
                                      <p:cBhvr additive="base">
                                        <p:cTn id="23" dur="500" fill="hold"/>
                                        <p:tgtEl>
                                          <p:spTgt spid="74759">
                                            <p:txEl>
                                              <p:pRg st="13" end="1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4759">
                                            <p:txEl>
                                              <p:pRg st="13" end="1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4759">
                                            <p:txEl>
                                              <p:pRg st="14" end="14"/>
                                            </p:txEl>
                                          </p:spTgt>
                                        </p:tgtEl>
                                        <p:attrNameLst>
                                          <p:attrName>style.visibility</p:attrName>
                                        </p:attrNameLst>
                                      </p:cBhvr>
                                      <p:to>
                                        <p:strVal val="visible"/>
                                      </p:to>
                                    </p:set>
                                    <p:anim calcmode="lin" valueType="num">
                                      <p:cBhvr additive="base">
                                        <p:cTn id="27" dur="500" fill="hold"/>
                                        <p:tgtEl>
                                          <p:spTgt spid="74759">
                                            <p:txEl>
                                              <p:pRg st="14" end="1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4759">
                                            <p:txEl>
                                              <p:pRg st="14" end="1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4759">
                                            <p:txEl>
                                              <p:pRg st="15" end="15"/>
                                            </p:txEl>
                                          </p:spTgt>
                                        </p:tgtEl>
                                        <p:attrNameLst>
                                          <p:attrName>style.visibility</p:attrName>
                                        </p:attrNameLst>
                                      </p:cBhvr>
                                      <p:to>
                                        <p:strVal val="visible"/>
                                      </p:to>
                                    </p:set>
                                    <p:anim calcmode="lin" valueType="num">
                                      <p:cBhvr additive="base">
                                        <p:cTn id="31" dur="500" fill="hold"/>
                                        <p:tgtEl>
                                          <p:spTgt spid="74759">
                                            <p:txEl>
                                              <p:pRg st="15" end="1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4759">
                                            <p:txEl>
                                              <p:pRg st="15" end="1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4759">
                                            <p:txEl>
                                              <p:pRg st="16" end="16"/>
                                            </p:txEl>
                                          </p:spTgt>
                                        </p:tgtEl>
                                        <p:attrNameLst>
                                          <p:attrName>style.visibility</p:attrName>
                                        </p:attrNameLst>
                                      </p:cBhvr>
                                      <p:to>
                                        <p:strVal val="visible"/>
                                      </p:to>
                                    </p:set>
                                    <p:anim calcmode="lin" valueType="num">
                                      <p:cBhvr additive="base">
                                        <p:cTn id="35" dur="500" fill="hold"/>
                                        <p:tgtEl>
                                          <p:spTgt spid="74759">
                                            <p:txEl>
                                              <p:pRg st="16" end="1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4759">
                                            <p:txEl>
                                              <p:pRg st="16" end="1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4759">
                                            <p:txEl>
                                              <p:pRg st="17" end="17"/>
                                            </p:txEl>
                                          </p:spTgt>
                                        </p:tgtEl>
                                        <p:attrNameLst>
                                          <p:attrName>style.visibility</p:attrName>
                                        </p:attrNameLst>
                                      </p:cBhvr>
                                      <p:to>
                                        <p:strVal val="visible"/>
                                      </p:to>
                                    </p:set>
                                    <p:anim calcmode="lin" valueType="num">
                                      <p:cBhvr additive="base">
                                        <p:cTn id="39" dur="500" fill="hold"/>
                                        <p:tgtEl>
                                          <p:spTgt spid="74759">
                                            <p:txEl>
                                              <p:pRg st="17" end="1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4759">
                                            <p:txEl>
                                              <p:pRg st="17" end="1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4759">
                                            <p:txEl>
                                              <p:pRg st="18" end="18"/>
                                            </p:txEl>
                                          </p:spTgt>
                                        </p:tgtEl>
                                        <p:attrNameLst>
                                          <p:attrName>style.visibility</p:attrName>
                                        </p:attrNameLst>
                                      </p:cBhvr>
                                      <p:to>
                                        <p:strVal val="visible"/>
                                      </p:to>
                                    </p:set>
                                    <p:anim calcmode="lin" valueType="num">
                                      <p:cBhvr additive="base">
                                        <p:cTn id="43" dur="500" fill="hold"/>
                                        <p:tgtEl>
                                          <p:spTgt spid="74759">
                                            <p:txEl>
                                              <p:pRg st="18" end="1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4759">
                                            <p:txEl>
                                              <p:pRg st="18" end="1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4759">
                                            <p:txEl>
                                              <p:pRg st="19" end="19"/>
                                            </p:txEl>
                                          </p:spTgt>
                                        </p:tgtEl>
                                        <p:attrNameLst>
                                          <p:attrName>style.visibility</p:attrName>
                                        </p:attrNameLst>
                                      </p:cBhvr>
                                      <p:to>
                                        <p:strVal val="visible"/>
                                      </p:to>
                                    </p:set>
                                    <p:anim calcmode="lin" valueType="num">
                                      <p:cBhvr additive="base">
                                        <p:cTn id="47" dur="500" fill="hold"/>
                                        <p:tgtEl>
                                          <p:spTgt spid="74759">
                                            <p:txEl>
                                              <p:pRg st="19" end="1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4759">
                                            <p:txEl>
                                              <p:pRg st="19" end="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p:cNvPicPr>
            <a:picLocks noChangeAspect="1" noChangeArrowheads="1"/>
          </p:cNvPicPr>
          <p:nvPr/>
        </p:nvPicPr>
        <p:blipFill>
          <a:blip r:embed="rId2">
            <a:extLst>
              <a:ext uri="{28A0092B-C50C-407E-A947-70E740481C1C}">
                <a14:useLocalDpi xmlns:a14="http://schemas.microsoft.com/office/drawing/2010/main" val="0"/>
              </a:ext>
            </a:extLst>
          </a:blip>
          <a:srcRect l="9325" t="12601" r="15988" b="13547"/>
          <a:stretch>
            <a:fillRect/>
          </a:stretch>
        </p:blipFill>
        <p:spPr bwMode="auto">
          <a:xfrm>
            <a:off x="0" y="25400"/>
            <a:ext cx="4572000"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3" name="Picture 2"/>
          <p:cNvPicPr>
            <a:picLocks noChangeAspect="1" noChangeArrowheads="1"/>
          </p:cNvPicPr>
          <p:nvPr/>
        </p:nvPicPr>
        <p:blipFill>
          <a:blip r:embed="rId3">
            <a:extLst>
              <a:ext uri="{28A0092B-C50C-407E-A947-70E740481C1C}">
                <a14:useLocalDpi xmlns:a14="http://schemas.microsoft.com/office/drawing/2010/main" val="0"/>
              </a:ext>
            </a:extLst>
          </a:blip>
          <a:srcRect l="4880" t="8778" r="5133" b="3584"/>
          <a:stretch>
            <a:fillRect/>
          </a:stretch>
        </p:blipFill>
        <p:spPr bwMode="auto">
          <a:xfrm>
            <a:off x="4724400" y="25400"/>
            <a:ext cx="4419600" cy="652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5-Point Star 2"/>
          <p:cNvSpPr/>
          <p:nvPr/>
        </p:nvSpPr>
        <p:spPr>
          <a:xfrm>
            <a:off x="-31750" y="4648200"/>
            <a:ext cx="3810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5-Point Star 5"/>
          <p:cNvSpPr/>
          <p:nvPr/>
        </p:nvSpPr>
        <p:spPr>
          <a:xfrm>
            <a:off x="-20638" y="5638800"/>
            <a:ext cx="381001"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5-Point Star 6"/>
          <p:cNvSpPr/>
          <p:nvPr/>
        </p:nvSpPr>
        <p:spPr>
          <a:xfrm>
            <a:off x="-31750" y="6324600"/>
            <a:ext cx="3810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a:stCxn id="3" idx="0"/>
          </p:cNvCxnSpPr>
          <p:nvPr/>
        </p:nvCxnSpPr>
        <p:spPr>
          <a:xfrm>
            <a:off x="158750" y="4648200"/>
            <a:ext cx="42608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2408" name="TextBox 1"/>
          <p:cNvSpPr txBox="1">
            <a:spLocks noChangeArrowheads="1"/>
          </p:cNvSpPr>
          <p:nvPr/>
        </p:nvSpPr>
        <p:spPr bwMode="auto">
          <a:xfrm>
            <a:off x="2590800" y="609600"/>
            <a:ext cx="990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p>
        </p:txBody>
      </p:sp>
      <p:sp>
        <p:nvSpPr>
          <p:cNvPr id="102409" name="TextBox 1"/>
          <p:cNvSpPr txBox="1">
            <a:spLocks noChangeArrowheads="1"/>
          </p:cNvSpPr>
          <p:nvPr/>
        </p:nvSpPr>
        <p:spPr bwMode="auto">
          <a:xfrm>
            <a:off x="2209800" y="369888"/>
            <a:ext cx="2362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Choose &amp; Star 4 of the 8 Clauses that You will Memorize for your Essay on the Unit I &amp; II Test</a:t>
            </a:r>
          </a:p>
        </p:txBody>
      </p:sp>
      <p:sp>
        <p:nvSpPr>
          <p:cNvPr id="102410" name="TextBox 8"/>
          <p:cNvSpPr txBox="1">
            <a:spLocks noChangeArrowheads="1"/>
          </p:cNvSpPr>
          <p:nvPr/>
        </p:nvSpPr>
        <p:spPr bwMode="auto">
          <a:xfrm>
            <a:off x="2133600" y="5084763"/>
            <a:ext cx="2514600"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p>
          <a:p>
            <a:pPr eaLnBrk="1" hangingPunct="1"/>
            <a:endParaRPr lang="en-US"/>
          </a:p>
          <a:p>
            <a:pPr eaLnBrk="1" hangingPunct="1"/>
            <a:endParaRPr lang="en-US"/>
          </a:p>
          <a:p>
            <a:pPr eaLnBrk="1" hangingPunct="1"/>
            <a:endParaRPr lang="en-US"/>
          </a:p>
          <a:p>
            <a:pPr eaLnBrk="1" hangingPunct="1"/>
            <a:endParaRPr lang="en-US"/>
          </a:p>
        </p:txBody>
      </p:sp>
      <p:sp>
        <p:nvSpPr>
          <p:cNvPr id="102411" name="TextBox 1"/>
          <p:cNvSpPr txBox="1">
            <a:spLocks noChangeArrowheads="1"/>
          </p:cNvSpPr>
          <p:nvPr/>
        </p:nvSpPr>
        <p:spPr bwMode="auto">
          <a:xfrm>
            <a:off x="2662238" y="5362575"/>
            <a:ext cx="18383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Everyone Will Memorize 198,             231-247</a:t>
            </a:r>
          </a:p>
        </p:txBody>
      </p:sp>
      <p:cxnSp>
        <p:nvCxnSpPr>
          <p:cNvPr id="11" name="Straight Arrow Connector 10"/>
          <p:cNvCxnSpPr/>
          <p:nvPr/>
        </p:nvCxnSpPr>
        <p:spPr>
          <a:xfrm flipH="1" flipV="1">
            <a:off x="349250" y="4953000"/>
            <a:ext cx="208915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60363" y="5715000"/>
            <a:ext cx="2301875" cy="1095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09600" y="5867400"/>
            <a:ext cx="21336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0955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altLang="en-US" smtClean="0"/>
              <a:t>The Treaty of Versailles</a:t>
            </a:r>
          </a:p>
        </p:txBody>
      </p:sp>
      <p:sp>
        <p:nvSpPr>
          <p:cNvPr id="75780" name="Rectangle 4"/>
          <p:cNvSpPr>
            <a:spLocks noGrp="1" noChangeArrowheads="1"/>
          </p:cNvSpPr>
          <p:nvPr>
            <p:ph type="body" sz="half" idx="1"/>
          </p:nvPr>
        </p:nvSpPr>
        <p:spPr/>
        <p:txBody>
          <a:bodyPr/>
          <a:lstStyle/>
          <a:p>
            <a:pPr eaLnBrk="1" hangingPunct="1">
              <a:lnSpc>
                <a:spcPct val="90000"/>
              </a:lnSpc>
            </a:pPr>
            <a:r>
              <a:rPr lang="en-US" altLang="en-US" sz="2400" b="1" smtClean="0"/>
              <a:t>#1 League of Nations</a:t>
            </a:r>
          </a:p>
          <a:p>
            <a:pPr eaLnBrk="1" hangingPunct="1">
              <a:lnSpc>
                <a:spcPct val="90000"/>
              </a:lnSpc>
            </a:pPr>
            <a:r>
              <a:rPr lang="en-US" altLang="en-US" sz="2400" smtClean="0"/>
              <a:t>Could use economic sanctions but could not use military force to settle problems plus No Germany, Russia, Japan, or USA.</a:t>
            </a:r>
          </a:p>
          <a:p>
            <a:pPr eaLnBrk="1" hangingPunct="1">
              <a:lnSpc>
                <a:spcPct val="90000"/>
              </a:lnSpc>
            </a:pPr>
            <a:r>
              <a:rPr lang="en-US" altLang="en-US" sz="2400" smtClean="0"/>
              <a:t>#</a:t>
            </a:r>
            <a:r>
              <a:rPr lang="en-US" altLang="en-US" sz="2400" b="1" smtClean="0"/>
              <a:t>27 The Rhine River Question</a:t>
            </a:r>
            <a:endParaRPr lang="en-US" altLang="en-US" sz="2400" smtClean="0"/>
          </a:p>
          <a:p>
            <a:pPr eaLnBrk="1" hangingPunct="1">
              <a:lnSpc>
                <a:spcPct val="90000"/>
              </a:lnSpc>
            </a:pPr>
            <a:r>
              <a:rPr lang="en-US" altLang="en-US" sz="2400" smtClean="0"/>
              <a:t>Created a “Buffer State” between France in order to divide Germany</a:t>
            </a:r>
          </a:p>
        </p:txBody>
      </p:sp>
      <p:pic>
        <p:nvPicPr>
          <p:cNvPr id="103428" name="Picture 5"/>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724400" y="1524000"/>
            <a:ext cx="3657600" cy="2255838"/>
          </a:xfrm>
        </p:spPr>
      </p:pic>
      <p:pic>
        <p:nvPicPr>
          <p:cNvPr id="103429" name="Picture 6"/>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648200" y="4038600"/>
            <a:ext cx="4038600" cy="2614613"/>
          </a:xfrm>
        </p:spPr>
      </p:pic>
    </p:spTree>
    <p:extLst>
      <p:ext uri="{BB962C8B-B14F-4D97-AF65-F5344CB8AC3E}">
        <p14:creationId xmlns:p14="http://schemas.microsoft.com/office/powerpoint/2010/main" val="794769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5780">
                                            <p:txEl>
                                              <p:pRg st="1" end="1"/>
                                            </p:txEl>
                                          </p:spTgt>
                                        </p:tgtEl>
                                        <p:attrNameLst>
                                          <p:attrName>style.visibility</p:attrName>
                                        </p:attrNameLst>
                                      </p:cBhvr>
                                      <p:to>
                                        <p:strVal val="visible"/>
                                      </p:to>
                                    </p:set>
                                    <p:anim calcmode="lin" valueType="num">
                                      <p:cBhvr additive="base">
                                        <p:cTn id="7" dur="500" fill="hold"/>
                                        <p:tgtEl>
                                          <p:spTgt spid="7578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57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5780">
                                            <p:txEl>
                                              <p:pRg st="2" end="2"/>
                                            </p:txEl>
                                          </p:spTgt>
                                        </p:tgtEl>
                                        <p:attrNameLst>
                                          <p:attrName>style.visibility</p:attrName>
                                        </p:attrNameLst>
                                      </p:cBhvr>
                                      <p:to>
                                        <p:strVal val="visible"/>
                                      </p:to>
                                    </p:set>
                                    <p:anim calcmode="lin" valueType="num">
                                      <p:cBhvr additive="base">
                                        <p:cTn id="13" dur="500" fill="hold"/>
                                        <p:tgtEl>
                                          <p:spTgt spid="7578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57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5780">
                                            <p:txEl>
                                              <p:pRg st="3" end="3"/>
                                            </p:txEl>
                                          </p:spTgt>
                                        </p:tgtEl>
                                        <p:attrNameLst>
                                          <p:attrName>style.visibility</p:attrName>
                                        </p:attrNameLst>
                                      </p:cBhvr>
                                      <p:to>
                                        <p:strVal val="visible"/>
                                      </p:to>
                                    </p:set>
                                    <p:anim calcmode="lin" valueType="num">
                                      <p:cBhvr additive="base">
                                        <p:cTn id="19" dur="500" fill="hold"/>
                                        <p:tgtEl>
                                          <p:spTgt spid="7578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578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ltLang="en-US" smtClean="0"/>
              <a:t>The Treaty of Versailles</a:t>
            </a:r>
          </a:p>
        </p:txBody>
      </p:sp>
      <p:pic>
        <p:nvPicPr>
          <p:cNvPr id="104451" name="Picture 5"/>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09600" y="1447800"/>
            <a:ext cx="4038600" cy="2185988"/>
          </a:xfrm>
        </p:spPr>
      </p:pic>
      <p:pic>
        <p:nvPicPr>
          <p:cNvPr id="104452" name="Picture 6"/>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33400" y="3886200"/>
            <a:ext cx="4038600" cy="2690813"/>
          </a:xfrm>
        </p:spPr>
      </p:pic>
      <p:sp>
        <p:nvSpPr>
          <p:cNvPr id="7175" name="Rectangle 7"/>
          <p:cNvSpPr>
            <a:spLocks noGrp="1" noChangeArrowheads="1"/>
          </p:cNvSpPr>
          <p:nvPr>
            <p:ph type="body" sz="half" idx="3"/>
          </p:nvPr>
        </p:nvSpPr>
        <p:spPr/>
        <p:txBody>
          <a:bodyPr/>
          <a:lstStyle/>
          <a:p>
            <a:pPr eaLnBrk="1" hangingPunct="1">
              <a:lnSpc>
                <a:spcPct val="80000"/>
              </a:lnSpc>
            </a:pPr>
            <a:r>
              <a:rPr lang="en-US" altLang="en-US" sz="2400" smtClean="0"/>
              <a:t>#</a:t>
            </a:r>
            <a:r>
              <a:rPr lang="en-US" altLang="en-US" sz="2400" b="1" smtClean="0"/>
              <a:t>45 Saar Basin</a:t>
            </a:r>
            <a:r>
              <a:rPr lang="en-US" altLang="en-US" sz="2400" smtClean="0"/>
              <a:t> </a:t>
            </a:r>
          </a:p>
          <a:p>
            <a:pPr eaLnBrk="1" hangingPunct="1">
              <a:lnSpc>
                <a:spcPct val="80000"/>
              </a:lnSpc>
            </a:pPr>
            <a:r>
              <a:rPr lang="en-US" altLang="en-US" sz="2400" smtClean="0"/>
              <a:t>Given to France in response for Scorched Earth Policy to French coal mines.  Contains both ____ &amp; ____  but is located in ____???????</a:t>
            </a:r>
          </a:p>
          <a:p>
            <a:pPr eaLnBrk="1" hangingPunct="1">
              <a:lnSpc>
                <a:spcPct val="80000"/>
              </a:lnSpc>
            </a:pPr>
            <a:r>
              <a:rPr lang="en-US" altLang="en-US" sz="2400" b="1" smtClean="0"/>
              <a:t>#51 Alsace &amp; Lorraine</a:t>
            </a:r>
          </a:p>
          <a:p>
            <a:pPr eaLnBrk="1" hangingPunct="1">
              <a:lnSpc>
                <a:spcPct val="80000"/>
              </a:lnSpc>
            </a:pPr>
            <a:r>
              <a:rPr lang="en-US" altLang="en-US" sz="2400" smtClean="0"/>
              <a:t>The So-Called ‘Lost French Provinces’ of 1870 Franco Prussian War and another Buffer located near the Rhine.</a:t>
            </a:r>
          </a:p>
          <a:p>
            <a:pPr eaLnBrk="1" hangingPunct="1">
              <a:lnSpc>
                <a:spcPct val="80000"/>
              </a:lnSpc>
            </a:pPr>
            <a:endParaRPr lang="en-US" altLang="en-US" sz="2400" smtClean="0"/>
          </a:p>
        </p:txBody>
      </p:sp>
    </p:spTree>
    <p:extLst>
      <p:ext uri="{BB962C8B-B14F-4D97-AF65-F5344CB8AC3E}">
        <p14:creationId xmlns:p14="http://schemas.microsoft.com/office/powerpoint/2010/main" val="4173246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5">
                                            <p:txEl>
                                              <p:pRg st="1" end="1"/>
                                            </p:txEl>
                                          </p:spTgt>
                                        </p:tgtEl>
                                        <p:attrNameLst>
                                          <p:attrName>style.visibility</p:attrName>
                                        </p:attrNameLst>
                                      </p:cBhvr>
                                      <p:to>
                                        <p:strVal val="visible"/>
                                      </p:to>
                                    </p:set>
                                    <p:anim calcmode="lin" valueType="num">
                                      <p:cBhvr additive="base">
                                        <p:cTn id="7" dur="500" fill="hold"/>
                                        <p:tgtEl>
                                          <p:spTgt spid="71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75">
                                            <p:txEl>
                                              <p:pRg st="2" end="2"/>
                                            </p:txEl>
                                          </p:spTgt>
                                        </p:tgtEl>
                                        <p:attrNameLst>
                                          <p:attrName>style.visibility</p:attrName>
                                        </p:attrNameLst>
                                      </p:cBhvr>
                                      <p:to>
                                        <p:strVal val="visible"/>
                                      </p:to>
                                    </p:set>
                                    <p:anim calcmode="lin" valueType="num">
                                      <p:cBhvr additive="base">
                                        <p:cTn id="13" dur="500" fill="hold"/>
                                        <p:tgtEl>
                                          <p:spTgt spid="71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175">
                                            <p:txEl>
                                              <p:pRg st="3" end="3"/>
                                            </p:txEl>
                                          </p:spTgt>
                                        </p:tgtEl>
                                        <p:attrNameLst>
                                          <p:attrName>style.visibility</p:attrName>
                                        </p:attrNameLst>
                                      </p:cBhvr>
                                      <p:to>
                                        <p:strVal val="visible"/>
                                      </p:to>
                                    </p:set>
                                    <p:anim calcmode="lin" valueType="num">
                                      <p:cBhvr additive="base">
                                        <p:cTn id="19" dur="500" fill="hold"/>
                                        <p:tgtEl>
                                          <p:spTgt spid="71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en-US" smtClean="0"/>
              <a:t>The Treaty of Versailles</a:t>
            </a:r>
          </a:p>
        </p:txBody>
      </p:sp>
      <p:pic>
        <p:nvPicPr>
          <p:cNvPr id="105475" name="Picture 4"/>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p:pic>
      <p:pic>
        <p:nvPicPr>
          <p:cNvPr id="105476" name="Picture 5"/>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7200" y="4191000"/>
            <a:ext cx="4038600" cy="2187575"/>
          </a:xfrm>
        </p:spPr>
      </p:pic>
      <p:sp>
        <p:nvSpPr>
          <p:cNvPr id="95238" name="Rectangle 6"/>
          <p:cNvSpPr>
            <a:spLocks noGrp="1" noChangeArrowheads="1"/>
          </p:cNvSpPr>
          <p:nvPr>
            <p:ph type="body" sz="half" idx="3"/>
          </p:nvPr>
        </p:nvSpPr>
        <p:spPr/>
        <p:txBody>
          <a:bodyPr/>
          <a:lstStyle/>
          <a:p>
            <a:pPr eaLnBrk="1" hangingPunct="1"/>
            <a:r>
              <a:rPr lang="en-US" altLang="en-US" sz="2400" b="1" smtClean="0"/>
              <a:t>#80 The Austrian Question?</a:t>
            </a:r>
            <a:r>
              <a:rPr lang="en-US" altLang="en-US" sz="2400" smtClean="0"/>
              <a:t> </a:t>
            </a:r>
          </a:p>
          <a:p>
            <a:pPr eaLnBrk="1" hangingPunct="1"/>
            <a:r>
              <a:rPr lang="en-US" altLang="en-US" sz="2400" smtClean="0"/>
              <a:t>100% of Austria speaks German but not allowed to be German?  Why???</a:t>
            </a:r>
            <a:endParaRPr lang="en-US" altLang="en-US" sz="2400" b="1" smtClean="0"/>
          </a:p>
          <a:p>
            <a:pPr eaLnBrk="1" hangingPunct="1"/>
            <a:r>
              <a:rPr lang="en-US" altLang="en-US" sz="2400" b="1" smtClean="0"/>
              <a:t>#81 What to do with the Sudetenland?</a:t>
            </a:r>
            <a:r>
              <a:rPr lang="en-US" altLang="en-US" sz="2400" smtClean="0"/>
              <a:t> </a:t>
            </a:r>
          </a:p>
          <a:p>
            <a:pPr eaLnBrk="1" hangingPunct="1"/>
            <a:r>
              <a:rPr lang="en-US" altLang="en-US" sz="2400" smtClean="0"/>
              <a:t>3 million Germans located in this area will now become Czechoslovakian.  Huh? </a:t>
            </a:r>
          </a:p>
        </p:txBody>
      </p:sp>
    </p:spTree>
    <p:extLst>
      <p:ext uri="{BB962C8B-B14F-4D97-AF65-F5344CB8AC3E}">
        <p14:creationId xmlns:p14="http://schemas.microsoft.com/office/powerpoint/2010/main" val="3385257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5238">
                                            <p:txEl>
                                              <p:pRg st="1" end="1"/>
                                            </p:txEl>
                                          </p:spTgt>
                                        </p:tgtEl>
                                        <p:attrNameLst>
                                          <p:attrName>style.visibility</p:attrName>
                                        </p:attrNameLst>
                                      </p:cBhvr>
                                      <p:to>
                                        <p:strVal val="visible"/>
                                      </p:to>
                                    </p:set>
                                    <p:anim calcmode="lin" valueType="num">
                                      <p:cBhvr additive="base">
                                        <p:cTn id="7" dur="500" fill="hold"/>
                                        <p:tgtEl>
                                          <p:spTgt spid="9523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52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5238">
                                            <p:txEl>
                                              <p:pRg st="2" end="2"/>
                                            </p:txEl>
                                          </p:spTgt>
                                        </p:tgtEl>
                                        <p:attrNameLst>
                                          <p:attrName>style.visibility</p:attrName>
                                        </p:attrNameLst>
                                      </p:cBhvr>
                                      <p:to>
                                        <p:strVal val="visible"/>
                                      </p:to>
                                    </p:set>
                                    <p:anim calcmode="lin" valueType="num">
                                      <p:cBhvr additive="base">
                                        <p:cTn id="13" dur="500" fill="hold"/>
                                        <p:tgtEl>
                                          <p:spTgt spid="9523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52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5238">
                                            <p:txEl>
                                              <p:pRg st="3" end="3"/>
                                            </p:txEl>
                                          </p:spTgt>
                                        </p:tgtEl>
                                        <p:attrNameLst>
                                          <p:attrName>style.visibility</p:attrName>
                                        </p:attrNameLst>
                                      </p:cBhvr>
                                      <p:to>
                                        <p:strVal val="visible"/>
                                      </p:to>
                                    </p:set>
                                    <p:anim calcmode="lin" valueType="num">
                                      <p:cBhvr additive="base">
                                        <p:cTn id="19" dur="500" fill="hold"/>
                                        <p:tgtEl>
                                          <p:spTgt spid="9523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523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tLang="en-US" smtClean="0"/>
              <a:t>Peace of Paris     </a:t>
            </a:r>
            <a:r>
              <a:rPr lang="en-US" altLang="en-US" sz="2400" smtClean="0"/>
              <a:t>                                        January 1919</a:t>
            </a:r>
            <a:endParaRPr lang="en-US" altLang="en-US" smtClean="0"/>
          </a:p>
        </p:txBody>
      </p:sp>
      <p:pic>
        <p:nvPicPr>
          <p:cNvPr id="88067" name="Picture 4"/>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p:pic>
      <p:pic>
        <p:nvPicPr>
          <p:cNvPr id="88068" name="Picture 5"/>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867400" y="1143000"/>
            <a:ext cx="2359025" cy="2819400"/>
          </a:xfrm>
        </p:spPr>
      </p:pic>
      <p:sp>
        <p:nvSpPr>
          <p:cNvPr id="66565" name="Rectangle 6"/>
          <p:cNvSpPr>
            <a:spLocks noGrp="1" noChangeArrowheads="1"/>
          </p:cNvSpPr>
          <p:nvPr>
            <p:ph type="body" sz="half" idx="3"/>
          </p:nvPr>
        </p:nvSpPr>
        <p:spPr>
          <a:xfrm>
            <a:off x="228600" y="3962400"/>
            <a:ext cx="8229600" cy="2614613"/>
          </a:xfrm>
        </p:spPr>
        <p:txBody>
          <a:bodyPr/>
          <a:lstStyle/>
          <a:p>
            <a:pPr eaLnBrk="1" hangingPunct="1"/>
            <a:r>
              <a:rPr lang="en-US" altLang="en-US" sz="2000" b="1" smtClean="0"/>
              <a:t>(Read)</a:t>
            </a:r>
            <a:r>
              <a:rPr lang="en-US" altLang="en-US" sz="2000" smtClean="0"/>
              <a:t> Meeting at the </a:t>
            </a:r>
            <a:r>
              <a:rPr lang="en-US" altLang="en-US" sz="2000" b="1" smtClean="0"/>
              <a:t>Palace of Versailles</a:t>
            </a:r>
            <a:r>
              <a:rPr lang="en-US" altLang="en-US" sz="2000" smtClean="0"/>
              <a:t> over _______ countries attended including the so-called </a:t>
            </a:r>
            <a:r>
              <a:rPr lang="en-US" altLang="en-US" sz="2000" b="1" smtClean="0"/>
              <a:t>Big 4</a:t>
            </a:r>
            <a:r>
              <a:rPr lang="en-US" altLang="en-US" sz="2000" smtClean="0"/>
              <a:t> consisting of_____________. </a:t>
            </a:r>
          </a:p>
          <a:p>
            <a:pPr eaLnBrk="1" hangingPunct="1"/>
            <a:r>
              <a:rPr lang="en-US" altLang="en-US" sz="2000" smtClean="0"/>
              <a:t>However one of the </a:t>
            </a:r>
            <a:r>
              <a:rPr lang="en-US" altLang="en-US" sz="2000" b="1" smtClean="0"/>
              <a:t>Big 4</a:t>
            </a:r>
            <a:r>
              <a:rPr lang="en-US" altLang="en-US" sz="2000" smtClean="0"/>
              <a:t> would attempt to demand control of all of the </a:t>
            </a:r>
            <a:r>
              <a:rPr lang="en-US" altLang="en-US" sz="2000" b="1" smtClean="0"/>
              <a:t>Mediterranean Sea </a:t>
            </a:r>
            <a:r>
              <a:rPr lang="en-US" altLang="en-US" sz="2000" smtClean="0"/>
              <a:t>as payment for the war and her countries role in ending Germany dominations.  Unfortunately the other Allied powers balked and ____________stormed out making the </a:t>
            </a:r>
            <a:r>
              <a:rPr lang="en-US" altLang="en-US" sz="2000" b="1" smtClean="0"/>
              <a:t>Big 4 a Big 3</a:t>
            </a:r>
            <a:endParaRPr lang="en-US" altLang="en-US" sz="2000" smtClean="0"/>
          </a:p>
        </p:txBody>
      </p:sp>
      <p:sp>
        <p:nvSpPr>
          <p:cNvPr id="2" name="TextBox 1"/>
          <p:cNvSpPr txBox="1">
            <a:spLocks noChangeArrowheads="1"/>
          </p:cNvSpPr>
          <p:nvPr/>
        </p:nvSpPr>
        <p:spPr bwMode="auto">
          <a:xfrm>
            <a:off x="6248400" y="3962400"/>
            <a:ext cx="914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b="1"/>
              <a:t>31</a:t>
            </a:r>
          </a:p>
        </p:txBody>
      </p:sp>
      <p:sp>
        <p:nvSpPr>
          <p:cNvPr id="7" name="TextBox 6"/>
          <p:cNvSpPr txBox="1">
            <a:spLocks noChangeArrowheads="1"/>
          </p:cNvSpPr>
          <p:nvPr/>
        </p:nvSpPr>
        <p:spPr bwMode="auto">
          <a:xfrm>
            <a:off x="6599238" y="4295775"/>
            <a:ext cx="1438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b="1" u="sng"/>
              <a:t>I, B, F, US</a:t>
            </a:r>
            <a:endParaRPr lang="en-US" altLang="en-US" b="1"/>
          </a:p>
        </p:txBody>
      </p:sp>
      <p:sp>
        <p:nvSpPr>
          <p:cNvPr id="8" name="TextBox 7"/>
          <p:cNvSpPr txBox="1">
            <a:spLocks noChangeArrowheads="1"/>
          </p:cNvSpPr>
          <p:nvPr/>
        </p:nvSpPr>
        <p:spPr bwMode="auto">
          <a:xfrm>
            <a:off x="2895600" y="5562600"/>
            <a:ext cx="1438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b="1" u="sng"/>
              <a:t>Italy</a:t>
            </a:r>
            <a:endParaRPr lang="en-US" altLang="en-US" b="1"/>
          </a:p>
        </p:txBody>
      </p:sp>
    </p:spTree>
    <p:extLst>
      <p:ext uri="{BB962C8B-B14F-4D97-AF65-F5344CB8AC3E}">
        <p14:creationId xmlns:p14="http://schemas.microsoft.com/office/powerpoint/2010/main" val="335125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6565">
                                            <p:txEl>
                                              <p:pRg st="1" end="1"/>
                                            </p:txEl>
                                          </p:spTgt>
                                        </p:tgtEl>
                                        <p:attrNameLst>
                                          <p:attrName>style.visibility</p:attrName>
                                        </p:attrNameLst>
                                      </p:cBhvr>
                                      <p:to>
                                        <p:strVal val="visible"/>
                                      </p:to>
                                    </p:set>
                                    <p:anim calcmode="lin" valueType="num">
                                      <p:cBhvr additive="base">
                                        <p:cTn id="19" dur="500" fill="hold"/>
                                        <p:tgtEl>
                                          <p:spTgt spid="6656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altLang="en-US" smtClean="0"/>
              <a:t>The Treaty of Versailles</a:t>
            </a:r>
          </a:p>
        </p:txBody>
      </p:sp>
      <p:pic>
        <p:nvPicPr>
          <p:cNvPr id="106499" name="Picture 7"/>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57200" y="1295400"/>
            <a:ext cx="4038600" cy="2743200"/>
          </a:xfrm>
        </p:spPr>
      </p:pic>
      <p:pic>
        <p:nvPicPr>
          <p:cNvPr id="106500" name="Picture 8"/>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33400" y="4343400"/>
            <a:ext cx="4038600" cy="2187575"/>
          </a:xfrm>
        </p:spPr>
      </p:pic>
      <p:sp>
        <p:nvSpPr>
          <p:cNvPr id="97289" name="Rectangle 9"/>
          <p:cNvSpPr>
            <a:spLocks noGrp="1" noChangeArrowheads="1"/>
          </p:cNvSpPr>
          <p:nvPr>
            <p:ph type="body" sz="half" idx="3"/>
          </p:nvPr>
        </p:nvSpPr>
        <p:spPr/>
        <p:txBody>
          <a:bodyPr/>
          <a:lstStyle/>
          <a:p>
            <a:pPr eaLnBrk="1" hangingPunct="1">
              <a:lnSpc>
                <a:spcPct val="90000"/>
              </a:lnSpc>
            </a:pPr>
            <a:r>
              <a:rPr lang="en-US" altLang="en-US" sz="2000" b="1" smtClean="0"/>
              <a:t>#87 Polish Question</a:t>
            </a:r>
            <a:endParaRPr lang="en-US" altLang="en-US" sz="2000" smtClean="0"/>
          </a:p>
          <a:p>
            <a:pPr eaLnBrk="1" hangingPunct="1">
              <a:lnSpc>
                <a:spcPct val="90000"/>
              </a:lnSpc>
            </a:pPr>
            <a:r>
              <a:rPr lang="en-US" altLang="en-US" sz="2000" smtClean="0"/>
              <a:t>Re created but divided East Prussia (Germany in ½).  In addition created the countries of Latvia, Lithuania, and Estonia on the Baltic Sea.</a:t>
            </a:r>
          </a:p>
          <a:p>
            <a:pPr eaLnBrk="1" hangingPunct="1">
              <a:lnSpc>
                <a:spcPct val="90000"/>
              </a:lnSpc>
            </a:pPr>
            <a:r>
              <a:rPr lang="en-US" altLang="en-US" sz="2000" smtClean="0"/>
              <a:t>Ports of </a:t>
            </a:r>
            <a:r>
              <a:rPr lang="en-US" altLang="en-US" sz="2000" b="1" i="1" smtClean="0"/>
              <a:t>Danzig </a:t>
            </a:r>
            <a:r>
              <a:rPr lang="en-US" altLang="en-US" sz="2000" smtClean="0"/>
              <a:t>(German but now Polish Port) </a:t>
            </a:r>
            <a:r>
              <a:rPr lang="en-US" altLang="en-US" sz="2000" b="1" i="1" smtClean="0"/>
              <a:t>Memel </a:t>
            </a:r>
            <a:r>
              <a:rPr lang="en-US" altLang="en-US" sz="2000" smtClean="0"/>
              <a:t>(Germ now Lithuania)	</a:t>
            </a:r>
            <a:endParaRPr lang="en-US" altLang="en-US" sz="2000" b="1" smtClean="0"/>
          </a:p>
          <a:p>
            <a:pPr eaLnBrk="1" hangingPunct="1">
              <a:lnSpc>
                <a:spcPct val="90000"/>
              </a:lnSpc>
            </a:pPr>
            <a:r>
              <a:rPr lang="en-US" altLang="en-US" sz="2000" b="1" smtClean="0"/>
              <a:t>#119 German Colonies</a:t>
            </a:r>
          </a:p>
          <a:p>
            <a:pPr eaLnBrk="1" hangingPunct="1">
              <a:lnSpc>
                <a:spcPct val="90000"/>
              </a:lnSpc>
            </a:pPr>
            <a:r>
              <a:rPr lang="en-US" altLang="en-US" sz="2000" smtClean="0"/>
              <a:t>Given to the League of Nations.  The Reality? Great Britain &amp; France will now control more of Africa &amp; Japan Asia</a:t>
            </a:r>
          </a:p>
        </p:txBody>
      </p:sp>
      <p:sp>
        <p:nvSpPr>
          <p:cNvPr id="106502" name="Rectangle 10"/>
          <p:cNvSpPr>
            <a:spLocks noChangeArrowheads="1"/>
          </p:cNvSpPr>
          <p:nvPr/>
        </p:nvSpPr>
        <p:spPr bwMode="auto">
          <a:xfrm>
            <a:off x="457200" y="3962400"/>
            <a:ext cx="403860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endParaRPr lang="en-US" altLang="en-US" sz="2400"/>
          </a:p>
        </p:txBody>
      </p:sp>
    </p:spTree>
    <p:extLst>
      <p:ext uri="{BB962C8B-B14F-4D97-AF65-F5344CB8AC3E}">
        <p14:creationId xmlns:p14="http://schemas.microsoft.com/office/powerpoint/2010/main" val="2108867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7289">
                                            <p:txEl>
                                              <p:pRg st="1" end="1"/>
                                            </p:txEl>
                                          </p:spTgt>
                                        </p:tgtEl>
                                        <p:attrNameLst>
                                          <p:attrName>style.visibility</p:attrName>
                                        </p:attrNameLst>
                                      </p:cBhvr>
                                      <p:to>
                                        <p:strVal val="visible"/>
                                      </p:to>
                                    </p:set>
                                    <p:anim calcmode="lin" valueType="num">
                                      <p:cBhvr additive="base">
                                        <p:cTn id="7" dur="500" fill="hold"/>
                                        <p:tgtEl>
                                          <p:spTgt spid="9728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7289">
                                            <p:txEl>
                                              <p:pRg st="2" end="2"/>
                                            </p:txEl>
                                          </p:spTgt>
                                        </p:tgtEl>
                                        <p:attrNameLst>
                                          <p:attrName>style.visibility</p:attrName>
                                        </p:attrNameLst>
                                      </p:cBhvr>
                                      <p:to>
                                        <p:strVal val="visible"/>
                                      </p:to>
                                    </p:set>
                                    <p:anim calcmode="lin" valueType="num">
                                      <p:cBhvr additive="base">
                                        <p:cTn id="13" dur="500" fill="hold"/>
                                        <p:tgtEl>
                                          <p:spTgt spid="9728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7289">
                                            <p:txEl>
                                              <p:pRg st="3" end="3"/>
                                            </p:txEl>
                                          </p:spTgt>
                                        </p:tgtEl>
                                        <p:attrNameLst>
                                          <p:attrName>style.visibility</p:attrName>
                                        </p:attrNameLst>
                                      </p:cBhvr>
                                      <p:to>
                                        <p:strVal val="visible"/>
                                      </p:to>
                                    </p:set>
                                    <p:anim calcmode="lin" valueType="num">
                                      <p:cBhvr additive="base">
                                        <p:cTn id="19" dur="500" fill="hold"/>
                                        <p:tgtEl>
                                          <p:spTgt spid="9728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7289">
                                            <p:txEl>
                                              <p:pRg st="4" end="4"/>
                                            </p:txEl>
                                          </p:spTgt>
                                        </p:tgtEl>
                                        <p:attrNameLst>
                                          <p:attrName>style.visibility</p:attrName>
                                        </p:attrNameLst>
                                      </p:cBhvr>
                                      <p:to>
                                        <p:strVal val="visible"/>
                                      </p:to>
                                    </p:set>
                                    <p:anim calcmode="lin" valueType="num">
                                      <p:cBhvr additive="base">
                                        <p:cTn id="25" dur="500" fill="hold"/>
                                        <p:tgtEl>
                                          <p:spTgt spid="9728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28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altLang="en-US" smtClean="0"/>
              <a:t>The Treaty of Versailles</a:t>
            </a:r>
          </a:p>
        </p:txBody>
      </p:sp>
      <p:sp>
        <p:nvSpPr>
          <p:cNvPr id="96260" name="Rectangle 4"/>
          <p:cNvSpPr>
            <a:spLocks noGrp="1" noChangeArrowheads="1"/>
          </p:cNvSpPr>
          <p:nvPr>
            <p:ph type="body" sz="half" idx="1"/>
          </p:nvPr>
        </p:nvSpPr>
        <p:spPr/>
        <p:txBody>
          <a:bodyPr/>
          <a:lstStyle/>
          <a:p>
            <a:pPr eaLnBrk="1" hangingPunct="1">
              <a:lnSpc>
                <a:spcPct val="90000"/>
              </a:lnSpc>
            </a:pPr>
            <a:r>
              <a:rPr lang="en-US" altLang="en-US" sz="2000" b="1" smtClean="0"/>
              <a:t>#198 German Military</a:t>
            </a:r>
          </a:p>
          <a:p>
            <a:pPr eaLnBrk="1" hangingPunct="1">
              <a:lnSpc>
                <a:spcPct val="90000"/>
              </a:lnSpc>
            </a:pPr>
            <a:r>
              <a:rPr lang="en-US" altLang="en-US" sz="2000" b="1" smtClean="0"/>
              <a:t>Army</a:t>
            </a:r>
            <a:r>
              <a:rPr lang="en-US" altLang="en-US" sz="2000" smtClean="0"/>
              <a:t> Limited to 100,000 men &amp; 4000 Officers who must serve for 12-18 years	</a:t>
            </a:r>
          </a:p>
          <a:p>
            <a:pPr eaLnBrk="1" hangingPunct="1">
              <a:lnSpc>
                <a:spcPct val="90000"/>
              </a:lnSpc>
            </a:pPr>
            <a:r>
              <a:rPr lang="en-US" altLang="en-US" sz="2000" b="1" smtClean="0"/>
              <a:t>Navy</a:t>
            </a:r>
            <a:r>
              <a:rPr lang="en-US" altLang="en-US" sz="2000" smtClean="0"/>
              <a:t> Limited to 15,000 consisting of 6 total Ships.</a:t>
            </a:r>
          </a:p>
          <a:p>
            <a:pPr eaLnBrk="1" hangingPunct="1">
              <a:lnSpc>
                <a:spcPct val="90000"/>
              </a:lnSpc>
            </a:pPr>
            <a:r>
              <a:rPr lang="en-US" altLang="en-US" sz="2000" smtClean="0"/>
              <a:t>No Air-force, Submarines, Conscription or the _____, and Heavy Artillery</a:t>
            </a:r>
          </a:p>
          <a:p>
            <a:pPr eaLnBrk="1" hangingPunct="1">
              <a:lnSpc>
                <a:spcPct val="90000"/>
              </a:lnSpc>
            </a:pPr>
            <a:r>
              <a:rPr lang="en-US" altLang="en-US" sz="2000" smtClean="0"/>
              <a:t>Entire Merchant Marine or Trade  Ships sent to Great Britain in response to German _____ _____ _____		</a:t>
            </a:r>
          </a:p>
        </p:txBody>
      </p:sp>
      <p:pic>
        <p:nvPicPr>
          <p:cNvPr id="107524" name="Picture 5"/>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334000" y="1600200"/>
            <a:ext cx="3048000" cy="2185988"/>
          </a:xfrm>
        </p:spPr>
      </p:pic>
      <p:pic>
        <p:nvPicPr>
          <p:cNvPr id="107525" name="Picture 6"/>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486400" y="4038600"/>
            <a:ext cx="2971800" cy="2187575"/>
          </a:xfrm>
        </p:spPr>
      </p:pic>
    </p:spTree>
    <p:extLst>
      <p:ext uri="{BB962C8B-B14F-4D97-AF65-F5344CB8AC3E}">
        <p14:creationId xmlns:p14="http://schemas.microsoft.com/office/powerpoint/2010/main" val="1705074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6260">
                                            <p:txEl>
                                              <p:pRg st="1" end="1"/>
                                            </p:txEl>
                                          </p:spTgt>
                                        </p:tgtEl>
                                        <p:attrNameLst>
                                          <p:attrName>style.visibility</p:attrName>
                                        </p:attrNameLst>
                                      </p:cBhvr>
                                      <p:to>
                                        <p:strVal val="visible"/>
                                      </p:to>
                                    </p:set>
                                    <p:anim calcmode="lin" valueType="num">
                                      <p:cBhvr additive="base">
                                        <p:cTn id="7" dur="500" fill="hold"/>
                                        <p:tgtEl>
                                          <p:spTgt spid="9626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626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6260">
                                            <p:txEl>
                                              <p:pRg st="2" end="2"/>
                                            </p:txEl>
                                          </p:spTgt>
                                        </p:tgtEl>
                                        <p:attrNameLst>
                                          <p:attrName>style.visibility</p:attrName>
                                        </p:attrNameLst>
                                      </p:cBhvr>
                                      <p:to>
                                        <p:strVal val="visible"/>
                                      </p:to>
                                    </p:set>
                                    <p:anim calcmode="lin" valueType="num">
                                      <p:cBhvr additive="base">
                                        <p:cTn id="13" dur="500" fill="hold"/>
                                        <p:tgtEl>
                                          <p:spTgt spid="9626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62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6260">
                                            <p:txEl>
                                              <p:pRg st="3" end="3"/>
                                            </p:txEl>
                                          </p:spTgt>
                                        </p:tgtEl>
                                        <p:attrNameLst>
                                          <p:attrName>style.visibility</p:attrName>
                                        </p:attrNameLst>
                                      </p:cBhvr>
                                      <p:to>
                                        <p:strVal val="visible"/>
                                      </p:to>
                                    </p:set>
                                    <p:anim calcmode="lin" valueType="num">
                                      <p:cBhvr additive="base">
                                        <p:cTn id="19" dur="500" fill="hold"/>
                                        <p:tgtEl>
                                          <p:spTgt spid="9626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626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6260">
                                            <p:txEl>
                                              <p:pRg st="4" end="4"/>
                                            </p:txEl>
                                          </p:spTgt>
                                        </p:tgtEl>
                                        <p:attrNameLst>
                                          <p:attrName>style.visibility</p:attrName>
                                        </p:attrNameLst>
                                      </p:cBhvr>
                                      <p:to>
                                        <p:strVal val="visible"/>
                                      </p:to>
                                    </p:set>
                                    <p:anim calcmode="lin" valueType="num">
                                      <p:cBhvr additive="base">
                                        <p:cTn id="25" dur="500" fill="hold"/>
                                        <p:tgtEl>
                                          <p:spTgt spid="9626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626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4"/>
          <p:cNvSpPr>
            <a:spLocks noGrp="1" noChangeArrowheads="1"/>
          </p:cNvSpPr>
          <p:nvPr>
            <p:ph type="title"/>
          </p:nvPr>
        </p:nvSpPr>
        <p:spPr/>
        <p:txBody>
          <a:bodyPr/>
          <a:lstStyle/>
          <a:p>
            <a:pPr eaLnBrk="1" hangingPunct="1"/>
            <a:r>
              <a:rPr lang="en-US" altLang="en-US" smtClean="0"/>
              <a:t>The Treaty of Versailles</a:t>
            </a:r>
          </a:p>
        </p:txBody>
      </p:sp>
      <p:pic>
        <p:nvPicPr>
          <p:cNvPr id="108547" name="Picture 5"/>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66800" y="1524000"/>
            <a:ext cx="3352800" cy="2185988"/>
          </a:xfrm>
        </p:spPr>
      </p:pic>
      <p:pic>
        <p:nvPicPr>
          <p:cNvPr id="108548" name="Picture 6"/>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85800" y="4038600"/>
            <a:ext cx="4038600" cy="2187575"/>
          </a:xfrm>
        </p:spPr>
      </p:pic>
      <p:sp>
        <p:nvSpPr>
          <p:cNvPr id="103431" name="Rectangle 7"/>
          <p:cNvSpPr>
            <a:spLocks noGrp="1" noChangeArrowheads="1"/>
          </p:cNvSpPr>
          <p:nvPr>
            <p:ph type="body" sz="half" idx="3"/>
          </p:nvPr>
        </p:nvSpPr>
        <p:spPr/>
        <p:txBody>
          <a:bodyPr/>
          <a:lstStyle/>
          <a:p>
            <a:pPr eaLnBrk="1" hangingPunct="1">
              <a:lnSpc>
                <a:spcPct val="80000"/>
              </a:lnSpc>
            </a:pPr>
            <a:r>
              <a:rPr lang="en-US" altLang="en-US" sz="1800" b="1" smtClean="0"/>
              <a:t>#231 Aggression of Guilt</a:t>
            </a:r>
            <a:r>
              <a:rPr lang="en-US" altLang="en-US" sz="1800" smtClean="0"/>
              <a:t> or the </a:t>
            </a:r>
            <a:r>
              <a:rPr lang="en-US" altLang="en-US" sz="1800" b="1" smtClean="0"/>
              <a:t>“War Guilt Clause”</a:t>
            </a:r>
            <a:r>
              <a:rPr lang="en-US" altLang="en-US" sz="1800" smtClean="0"/>
              <a:t>  </a:t>
            </a:r>
          </a:p>
          <a:p>
            <a:pPr eaLnBrk="1" hangingPunct="1">
              <a:lnSpc>
                <a:spcPct val="80000"/>
              </a:lnSpc>
            </a:pPr>
            <a:r>
              <a:rPr lang="en-US" altLang="en-US" sz="1800" smtClean="0"/>
              <a:t>Necessary for Allies to imply German Guilt of Aggression. Why? </a:t>
            </a:r>
          </a:p>
          <a:p>
            <a:pPr eaLnBrk="1" hangingPunct="1">
              <a:lnSpc>
                <a:spcPct val="80000"/>
              </a:lnSpc>
            </a:pPr>
            <a:endParaRPr lang="en-US" altLang="en-US" sz="1800" b="1" smtClean="0"/>
          </a:p>
          <a:p>
            <a:pPr eaLnBrk="1" hangingPunct="1">
              <a:lnSpc>
                <a:spcPct val="80000"/>
              </a:lnSpc>
            </a:pPr>
            <a:r>
              <a:rPr lang="en-US" altLang="en-US" sz="1800" b="1" smtClean="0"/>
              <a:t>#231-247 Reparations</a:t>
            </a:r>
            <a:r>
              <a:rPr lang="en-US" altLang="en-US" sz="1800" smtClean="0"/>
              <a:t> </a:t>
            </a:r>
          </a:p>
          <a:p>
            <a:pPr eaLnBrk="1" hangingPunct="1">
              <a:lnSpc>
                <a:spcPct val="80000"/>
              </a:lnSpc>
            </a:pPr>
            <a:r>
              <a:rPr lang="en-US" altLang="en-US" sz="1800" smtClean="0"/>
              <a:t>Both Great Britain &amp; France need reparations. So the allies set up a Commission to determine the cost of WWI.</a:t>
            </a:r>
          </a:p>
          <a:p>
            <a:pPr eaLnBrk="1" hangingPunct="1">
              <a:lnSpc>
                <a:spcPct val="80000"/>
              </a:lnSpc>
            </a:pPr>
            <a:r>
              <a:rPr lang="en-US" altLang="en-US" sz="1800" smtClean="0"/>
              <a:t>Germany paid $5 Billion up front until the final bill was determined..</a:t>
            </a:r>
            <a:endParaRPr lang="en-US" altLang="en-US" sz="1800" b="1" smtClean="0"/>
          </a:p>
          <a:p>
            <a:pPr eaLnBrk="1" hangingPunct="1">
              <a:lnSpc>
                <a:spcPct val="80000"/>
              </a:lnSpc>
            </a:pPr>
            <a:r>
              <a:rPr lang="en-US" altLang="en-US" sz="1800" b="1" smtClean="0"/>
              <a:t>Final Bill in 1921 was $ 33 Billion in Gold</a:t>
            </a:r>
            <a:r>
              <a:rPr lang="en-US" altLang="en-US" sz="1800" smtClean="0"/>
              <a:t> or </a:t>
            </a:r>
            <a:r>
              <a:rPr lang="en-US" altLang="en-US" sz="1800" b="1" smtClean="0"/>
              <a:t>$500 million in Gold for the next 66 years</a:t>
            </a:r>
            <a:r>
              <a:rPr lang="en-US" altLang="en-US" sz="1800" smtClean="0"/>
              <a:t>!!!!!!!!!</a:t>
            </a:r>
          </a:p>
        </p:txBody>
      </p:sp>
    </p:spTree>
    <p:extLst>
      <p:ext uri="{BB962C8B-B14F-4D97-AF65-F5344CB8AC3E}">
        <p14:creationId xmlns:p14="http://schemas.microsoft.com/office/powerpoint/2010/main" val="784873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31">
                                            <p:txEl>
                                              <p:pRg st="1" end="1"/>
                                            </p:txEl>
                                          </p:spTgt>
                                        </p:tgtEl>
                                        <p:attrNameLst>
                                          <p:attrName>style.visibility</p:attrName>
                                        </p:attrNameLst>
                                      </p:cBhvr>
                                      <p:to>
                                        <p:strVal val="visible"/>
                                      </p:to>
                                    </p:set>
                                    <p:anim calcmode="lin" valueType="num">
                                      <p:cBhvr additive="base">
                                        <p:cTn id="7" dur="500" fill="hold"/>
                                        <p:tgtEl>
                                          <p:spTgt spid="10343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31">
                                            <p:txEl>
                                              <p:pRg st="3" end="3"/>
                                            </p:txEl>
                                          </p:spTgt>
                                        </p:tgtEl>
                                        <p:attrNameLst>
                                          <p:attrName>style.visibility</p:attrName>
                                        </p:attrNameLst>
                                      </p:cBhvr>
                                      <p:to>
                                        <p:strVal val="visible"/>
                                      </p:to>
                                    </p:set>
                                    <p:anim calcmode="lin" valueType="num">
                                      <p:cBhvr additive="base">
                                        <p:cTn id="13" dur="500" fill="hold"/>
                                        <p:tgtEl>
                                          <p:spTgt spid="10343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31">
                                            <p:txEl>
                                              <p:pRg st="4" end="4"/>
                                            </p:txEl>
                                          </p:spTgt>
                                        </p:tgtEl>
                                        <p:attrNameLst>
                                          <p:attrName>style.visibility</p:attrName>
                                        </p:attrNameLst>
                                      </p:cBhvr>
                                      <p:to>
                                        <p:strVal val="visible"/>
                                      </p:to>
                                    </p:set>
                                    <p:anim calcmode="lin" valueType="num">
                                      <p:cBhvr additive="base">
                                        <p:cTn id="19" dur="500" fill="hold"/>
                                        <p:tgtEl>
                                          <p:spTgt spid="10343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31">
                                            <p:txEl>
                                              <p:pRg st="5" end="5"/>
                                            </p:txEl>
                                          </p:spTgt>
                                        </p:tgtEl>
                                        <p:attrNameLst>
                                          <p:attrName>style.visibility</p:attrName>
                                        </p:attrNameLst>
                                      </p:cBhvr>
                                      <p:to>
                                        <p:strVal val="visible"/>
                                      </p:to>
                                    </p:set>
                                    <p:anim calcmode="lin" valueType="num">
                                      <p:cBhvr additive="base">
                                        <p:cTn id="25" dur="500" fill="hold"/>
                                        <p:tgtEl>
                                          <p:spTgt spid="10343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31">
                                            <p:txEl>
                                              <p:pRg st="6" end="6"/>
                                            </p:txEl>
                                          </p:spTgt>
                                        </p:tgtEl>
                                        <p:attrNameLst>
                                          <p:attrName>style.visibility</p:attrName>
                                        </p:attrNameLst>
                                      </p:cBhvr>
                                      <p:to>
                                        <p:strVal val="visible"/>
                                      </p:to>
                                    </p:set>
                                    <p:anim calcmode="lin" valueType="num">
                                      <p:cBhvr additive="base">
                                        <p:cTn id="31" dur="500" fill="hold"/>
                                        <p:tgtEl>
                                          <p:spTgt spid="10343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3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ltLang="en-US" sz="4000" smtClean="0"/>
              <a:t>German Reaction to the             Treaty of Versailles</a:t>
            </a:r>
          </a:p>
        </p:txBody>
      </p:sp>
      <p:pic>
        <p:nvPicPr>
          <p:cNvPr id="109571" name="Picture 9"/>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p:pic>
      <p:pic>
        <p:nvPicPr>
          <p:cNvPr id="109572" name="Picture 10"/>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48200" y="1600200"/>
            <a:ext cx="3733800" cy="2185988"/>
          </a:xfrm>
        </p:spPr>
      </p:pic>
      <p:sp>
        <p:nvSpPr>
          <p:cNvPr id="104456" name="Rectangle 8"/>
          <p:cNvSpPr>
            <a:spLocks noGrp="1" noChangeArrowheads="1"/>
          </p:cNvSpPr>
          <p:nvPr>
            <p:ph type="body" sz="half" idx="3"/>
          </p:nvPr>
        </p:nvSpPr>
        <p:spPr/>
        <p:txBody>
          <a:bodyPr/>
          <a:lstStyle/>
          <a:p>
            <a:pPr eaLnBrk="1" hangingPunct="1">
              <a:lnSpc>
                <a:spcPct val="80000"/>
              </a:lnSpc>
            </a:pPr>
            <a:r>
              <a:rPr lang="en-US" altLang="en-US" sz="2000" smtClean="0"/>
              <a:t>Was it French Vindication for 1870?</a:t>
            </a:r>
          </a:p>
          <a:p>
            <a:pPr eaLnBrk="1" hangingPunct="1">
              <a:lnSpc>
                <a:spcPct val="80000"/>
              </a:lnSpc>
            </a:pPr>
            <a:r>
              <a:rPr lang="en-US" altLang="en-US" sz="2000" smtClean="0"/>
              <a:t>Were the German people ‘Stabbed in the Back’?</a:t>
            </a:r>
            <a:endParaRPr lang="en-US" altLang="en-US" sz="2000" b="1" smtClean="0"/>
          </a:p>
          <a:p>
            <a:pPr eaLnBrk="1" hangingPunct="1">
              <a:lnSpc>
                <a:spcPct val="80000"/>
              </a:lnSpc>
            </a:pPr>
            <a:r>
              <a:rPr lang="en-US" altLang="en-US" sz="2000" b="1" smtClean="0"/>
              <a:t>Germany was given two weeks to sign the treaty or face an allied invasion!!!!!</a:t>
            </a:r>
            <a:endParaRPr lang="en-US" altLang="en-US" sz="2000" i="1" smtClean="0"/>
          </a:p>
          <a:p>
            <a:pPr eaLnBrk="1" hangingPunct="1">
              <a:lnSpc>
                <a:spcPct val="80000"/>
              </a:lnSpc>
            </a:pPr>
            <a:r>
              <a:rPr lang="en-US" altLang="en-US" sz="2000" i="1" smtClean="0"/>
              <a:t>Remember:</a:t>
            </a:r>
            <a:r>
              <a:rPr lang="en-US" altLang="en-US" sz="2000" smtClean="0"/>
              <a:t> The night before the Treaty was signed </a:t>
            </a:r>
            <a:r>
              <a:rPr lang="en-US" altLang="en-US" sz="2000" b="1" smtClean="0"/>
              <a:t>David Lloyd George</a:t>
            </a:r>
            <a:r>
              <a:rPr lang="en-US" altLang="en-US" sz="2000" smtClean="0"/>
              <a:t> looked at the treaty for the first time and said</a:t>
            </a:r>
            <a:r>
              <a:rPr lang="en-US" altLang="en-US" sz="2000" b="1" i="1" smtClean="0"/>
              <a:t>, “MY GOD WHAT HAVE WE DONE?”</a:t>
            </a:r>
          </a:p>
        </p:txBody>
      </p:sp>
    </p:spTree>
    <p:extLst>
      <p:ext uri="{BB962C8B-B14F-4D97-AF65-F5344CB8AC3E}">
        <p14:creationId xmlns:p14="http://schemas.microsoft.com/office/powerpoint/2010/main" val="3345627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4456">
                                            <p:txEl>
                                              <p:pRg st="2" end="2"/>
                                            </p:txEl>
                                          </p:spTgt>
                                        </p:tgtEl>
                                        <p:attrNameLst>
                                          <p:attrName>style.visibility</p:attrName>
                                        </p:attrNameLst>
                                      </p:cBhvr>
                                      <p:to>
                                        <p:strVal val="visible"/>
                                      </p:to>
                                    </p:set>
                                    <p:anim calcmode="lin" valueType="num">
                                      <p:cBhvr additive="base">
                                        <p:cTn id="7" dur="500" fill="hold"/>
                                        <p:tgtEl>
                                          <p:spTgt spid="10445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4456">
                                            <p:txEl>
                                              <p:pRg st="3" end="3"/>
                                            </p:txEl>
                                          </p:spTgt>
                                        </p:tgtEl>
                                        <p:attrNameLst>
                                          <p:attrName>style.visibility</p:attrName>
                                        </p:attrNameLst>
                                      </p:cBhvr>
                                      <p:to>
                                        <p:strVal val="visible"/>
                                      </p:to>
                                    </p:set>
                                    <p:anim calcmode="lin" valueType="num">
                                      <p:cBhvr additive="base">
                                        <p:cTn id="13" dur="500" fill="hold"/>
                                        <p:tgtEl>
                                          <p:spTgt spid="10445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45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ChangeArrowheads="1"/>
          </p:cNvSpPr>
          <p:nvPr>
            <p:ph type="title"/>
          </p:nvPr>
        </p:nvSpPr>
        <p:spPr/>
        <p:txBody>
          <a:bodyPr/>
          <a:lstStyle/>
          <a:p>
            <a:pPr eaLnBrk="1" hangingPunct="1"/>
            <a:r>
              <a:rPr lang="en-US" altLang="en-US" sz="4000" smtClean="0"/>
              <a:t>Effects of the Treaty of Versailles</a:t>
            </a:r>
          </a:p>
        </p:txBody>
      </p:sp>
      <p:pic>
        <p:nvPicPr>
          <p:cNvPr id="110595" name="Picture 5"/>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p:pic>
      <p:pic>
        <p:nvPicPr>
          <p:cNvPr id="110596" name="Picture 6"/>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219200" y="4038600"/>
            <a:ext cx="2590800" cy="2398713"/>
          </a:xfrm>
        </p:spPr>
      </p:pic>
      <p:sp>
        <p:nvSpPr>
          <p:cNvPr id="105479" name="Rectangle 7"/>
          <p:cNvSpPr>
            <a:spLocks noGrp="1" noChangeArrowheads="1"/>
          </p:cNvSpPr>
          <p:nvPr>
            <p:ph type="body" sz="half" idx="3"/>
          </p:nvPr>
        </p:nvSpPr>
        <p:spPr>
          <a:xfrm>
            <a:off x="4648200" y="1600200"/>
            <a:ext cx="4038600" cy="4724400"/>
          </a:xfrm>
        </p:spPr>
        <p:txBody>
          <a:bodyPr/>
          <a:lstStyle/>
          <a:p>
            <a:pPr eaLnBrk="1" hangingPunct="1"/>
            <a:r>
              <a:rPr lang="en-US" altLang="en-US" sz="2400" i="1" smtClean="0"/>
              <a:t>An example of the effects of the Treaty of Versailles on the German Mark</a:t>
            </a:r>
          </a:p>
          <a:p>
            <a:pPr eaLnBrk="1" hangingPunct="1">
              <a:buFontTx/>
              <a:buNone/>
            </a:pPr>
            <a:endParaRPr lang="en-US" altLang="en-US" sz="2400" smtClean="0"/>
          </a:p>
          <a:p>
            <a:pPr eaLnBrk="1" hangingPunct="1"/>
            <a:r>
              <a:rPr lang="en-US" altLang="en-US" sz="2400" smtClean="0"/>
              <a:t>Pre 1914 </a:t>
            </a:r>
            <a:r>
              <a:rPr lang="en-US" altLang="en-US" sz="2400" b="1" smtClean="0"/>
              <a:t>4.2-1</a:t>
            </a:r>
            <a:r>
              <a:rPr lang="en-US" altLang="en-US" sz="2400" smtClean="0"/>
              <a:t> US Dollar</a:t>
            </a:r>
          </a:p>
          <a:p>
            <a:pPr eaLnBrk="1" hangingPunct="1"/>
            <a:r>
              <a:rPr lang="en-US" altLang="en-US" sz="2400" smtClean="0"/>
              <a:t>       1919 </a:t>
            </a:r>
            <a:r>
              <a:rPr lang="en-US" altLang="en-US" sz="2400" b="1" smtClean="0"/>
              <a:t>9</a:t>
            </a:r>
            <a:r>
              <a:rPr lang="en-US" altLang="en-US" sz="2400" smtClean="0"/>
              <a:t>-1	</a:t>
            </a:r>
          </a:p>
          <a:p>
            <a:pPr eaLnBrk="1" hangingPunct="1"/>
            <a:r>
              <a:rPr lang="en-US" altLang="en-US" sz="2400" smtClean="0"/>
              <a:t>       1920 </a:t>
            </a:r>
            <a:r>
              <a:rPr lang="en-US" altLang="en-US" sz="2400" b="1" smtClean="0"/>
              <a:t>65-1</a:t>
            </a:r>
            <a:r>
              <a:rPr lang="en-US" altLang="en-US" sz="2400" smtClean="0"/>
              <a:t>	</a:t>
            </a:r>
          </a:p>
          <a:p>
            <a:pPr eaLnBrk="1" hangingPunct="1"/>
            <a:r>
              <a:rPr lang="en-US" altLang="en-US" sz="2400" smtClean="0"/>
              <a:t>       1923 </a:t>
            </a:r>
            <a:r>
              <a:rPr lang="en-US" altLang="en-US" sz="2400" b="1" smtClean="0"/>
              <a:t>18,000-1</a:t>
            </a:r>
          </a:p>
          <a:p>
            <a:pPr eaLnBrk="1" hangingPunct="1"/>
            <a:r>
              <a:rPr lang="en-US" altLang="en-US" sz="2400" smtClean="0"/>
              <a:t>Explain the Story of the German Coffey Shop.</a:t>
            </a:r>
          </a:p>
          <a:p>
            <a:pPr eaLnBrk="1" hangingPunct="1"/>
            <a:r>
              <a:rPr lang="en-US" altLang="en-US" sz="2400" smtClean="0"/>
              <a:t>Brainstorm 3 other effects</a:t>
            </a:r>
          </a:p>
        </p:txBody>
      </p:sp>
    </p:spTree>
    <p:extLst>
      <p:ext uri="{BB962C8B-B14F-4D97-AF65-F5344CB8AC3E}">
        <p14:creationId xmlns:p14="http://schemas.microsoft.com/office/powerpoint/2010/main" val="2090266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5479">
                                            <p:txEl>
                                              <p:pRg st="2" end="2"/>
                                            </p:txEl>
                                          </p:spTgt>
                                        </p:tgtEl>
                                        <p:attrNameLst>
                                          <p:attrName>style.visibility</p:attrName>
                                        </p:attrNameLst>
                                      </p:cBhvr>
                                      <p:to>
                                        <p:strVal val="visible"/>
                                      </p:to>
                                    </p:set>
                                    <p:anim calcmode="lin" valueType="num">
                                      <p:cBhvr additive="base">
                                        <p:cTn id="7" dur="500" fill="hold"/>
                                        <p:tgtEl>
                                          <p:spTgt spid="10547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5479">
                                            <p:txEl>
                                              <p:pRg st="3" end="3"/>
                                            </p:txEl>
                                          </p:spTgt>
                                        </p:tgtEl>
                                        <p:attrNameLst>
                                          <p:attrName>style.visibility</p:attrName>
                                        </p:attrNameLst>
                                      </p:cBhvr>
                                      <p:to>
                                        <p:strVal val="visible"/>
                                      </p:to>
                                    </p:set>
                                    <p:anim calcmode="lin" valueType="num">
                                      <p:cBhvr additive="base">
                                        <p:cTn id="13" dur="500" fill="hold"/>
                                        <p:tgtEl>
                                          <p:spTgt spid="10547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5479">
                                            <p:txEl>
                                              <p:pRg st="4" end="4"/>
                                            </p:txEl>
                                          </p:spTgt>
                                        </p:tgtEl>
                                        <p:attrNameLst>
                                          <p:attrName>style.visibility</p:attrName>
                                        </p:attrNameLst>
                                      </p:cBhvr>
                                      <p:to>
                                        <p:strVal val="visible"/>
                                      </p:to>
                                    </p:set>
                                    <p:anim calcmode="lin" valueType="num">
                                      <p:cBhvr additive="base">
                                        <p:cTn id="19" dur="500" fill="hold"/>
                                        <p:tgtEl>
                                          <p:spTgt spid="10547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5479">
                                            <p:txEl>
                                              <p:pRg st="5" end="5"/>
                                            </p:txEl>
                                          </p:spTgt>
                                        </p:tgtEl>
                                        <p:attrNameLst>
                                          <p:attrName>style.visibility</p:attrName>
                                        </p:attrNameLst>
                                      </p:cBhvr>
                                      <p:to>
                                        <p:strVal val="visible"/>
                                      </p:to>
                                    </p:set>
                                    <p:anim calcmode="lin" valueType="num">
                                      <p:cBhvr additive="base">
                                        <p:cTn id="25" dur="500" fill="hold"/>
                                        <p:tgtEl>
                                          <p:spTgt spid="10547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547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5479">
                                            <p:txEl>
                                              <p:pRg st="6" end="6"/>
                                            </p:txEl>
                                          </p:spTgt>
                                        </p:tgtEl>
                                        <p:attrNameLst>
                                          <p:attrName>style.visibility</p:attrName>
                                        </p:attrNameLst>
                                      </p:cBhvr>
                                      <p:to>
                                        <p:strVal val="visible"/>
                                      </p:to>
                                    </p:set>
                                    <p:anim calcmode="lin" valueType="num">
                                      <p:cBhvr additive="base">
                                        <p:cTn id="31" dur="500" fill="hold"/>
                                        <p:tgtEl>
                                          <p:spTgt spid="10547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547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5479">
                                            <p:txEl>
                                              <p:pRg st="7" end="7"/>
                                            </p:txEl>
                                          </p:spTgt>
                                        </p:tgtEl>
                                        <p:attrNameLst>
                                          <p:attrName>style.visibility</p:attrName>
                                        </p:attrNameLst>
                                      </p:cBhvr>
                                      <p:to>
                                        <p:strVal val="visible"/>
                                      </p:to>
                                    </p:set>
                                    <p:anim calcmode="lin" valueType="num">
                                      <p:cBhvr additive="base">
                                        <p:cTn id="37" dur="500" fill="hold"/>
                                        <p:tgtEl>
                                          <p:spTgt spid="10547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547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5479">
                                            <p:txEl>
                                              <p:pRg st="7" end="7"/>
                                            </p:txEl>
                                          </p:spTgt>
                                        </p:tgtEl>
                                        <p:attrNameLst>
                                          <p:attrName>style.visibility</p:attrName>
                                        </p:attrNameLst>
                                      </p:cBhvr>
                                      <p:to>
                                        <p:strVal val="visible"/>
                                      </p:to>
                                    </p:set>
                                    <p:anim calcmode="lin" valueType="num">
                                      <p:cBhvr additive="base">
                                        <p:cTn id="43" dur="500" fill="hold"/>
                                        <p:tgtEl>
                                          <p:spTgt spid="105479">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54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
            <a:ext cx="4927600" cy="645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6255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WWI-Europe-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507771"/>
      </p:ext>
    </p:extLst>
  </p:cSld>
  <p:clrMapOvr>
    <a:masterClrMapping/>
  </p:clrMapOvr>
  <p:transition advTm="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2">
            <a:extLst>
              <a:ext uri="{28A0092B-C50C-407E-A947-70E740481C1C}">
                <a14:useLocalDpi xmlns:a14="http://schemas.microsoft.com/office/drawing/2010/main" val="0"/>
              </a:ext>
            </a:extLst>
          </a:blip>
          <a:srcRect b="53111"/>
          <a:stretch>
            <a:fillRect/>
          </a:stretch>
        </p:blipFill>
        <p:spPr bwMode="auto">
          <a:xfrm>
            <a:off x="228600" y="1295400"/>
            <a:ext cx="8686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Text Box 6"/>
          <p:cNvSpPr txBox="1">
            <a:spLocks noChangeArrowheads="1"/>
          </p:cNvSpPr>
          <p:nvPr/>
        </p:nvSpPr>
        <p:spPr bwMode="auto">
          <a:xfrm>
            <a:off x="1371600" y="304800"/>
            <a:ext cx="670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800"/>
              <a:t>Quiz: Treaty of Versailles </a:t>
            </a:r>
          </a:p>
        </p:txBody>
      </p:sp>
    </p:spTree>
    <p:extLst>
      <p:ext uri="{BB962C8B-B14F-4D97-AF65-F5344CB8AC3E}">
        <p14:creationId xmlns:p14="http://schemas.microsoft.com/office/powerpoint/2010/main" val="1514858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p:cNvPicPr>
            <a:picLocks noChangeAspect="1" noChangeArrowheads="1"/>
          </p:cNvPicPr>
          <p:nvPr/>
        </p:nvPicPr>
        <p:blipFill>
          <a:blip r:embed="rId2">
            <a:extLst>
              <a:ext uri="{28A0092B-C50C-407E-A947-70E740481C1C}">
                <a14:useLocalDpi xmlns:a14="http://schemas.microsoft.com/office/drawing/2010/main" val="0"/>
              </a:ext>
            </a:extLst>
          </a:blip>
          <a:srcRect t="45549"/>
          <a:stretch>
            <a:fillRect/>
          </a:stretch>
        </p:blipFill>
        <p:spPr bwMode="auto">
          <a:xfrm>
            <a:off x="228600" y="304800"/>
            <a:ext cx="8915400" cy="619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Text Box 5"/>
          <p:cNvSpPr txBox="1">
            <a:spLocks noChangeArrowheads="1"/>
          </p:cNvSpPr>
          <p:nvPr/>
        </p:nvSpPr>
        <p:spPr bwMode="auto">
          <a:xfrm>
            <a:off x="7391400" y="4572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a:t>2 pts each</a:t>
            </a:r>
          </a:p>
        </p:txBody>
      </p:sp>
    </p:spTree>
    <p:extLst>
      <p:ext uri="{BB962C8B-B14F-4D97-AF65-F5344CB8AC3E}">
        <p14:creationId xmlns:p14="http://schemas.microsoft.com/office/powerpoint/2010/main" val="3195380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FWWorla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347788"/>
            <a:ext cx="3124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533400" y="57912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altLang="en-US"/>
          </a:p>
        </p:txBody>
      </p:sp>
      <p:sp>
        <p:nvSpPr>
          <p:cNvPr id="89092" name="Text Box 6"/>
          <p:cNvSpPr txBox="1">
            <a:spLocks noChangeArrowheads="1"/>
          </p:cNvSpPr>
          <p:nvPr/>
        </p:nvSpPr>
        <p:spPr bwMode="auto">
          <a:xfrm>
            <a:off x="228600" y="2438400"/>
            <a:ext cx="2500313"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b="1"/>
              <a:t>Vittorio Orlando</a:t>
            </a:r>
          </a:p>
          <a:p>
            <a:pPr algn="ctr" eaLnBrk="1" hangingPunct="1"/>
            <a:r>
              <a:rPr lang="en-US" altLang="en-US" b="1" i="1"/>
              <a:t>“The Optimist”</a:t>
            </a:r>
            <a:r>
              <a:rPr lang="en-US" altLang="en-US"/>
              <a:t/>
            </a:r>
            <a:br>
              <a:rPr lang="en-US" altLang="en-US"/>
            </a:br>
            <a:r>
              <a:rPr lang="en-US" altLang="en-US"/>
              <a:t/>
            </a:r>
            <a:br>
              <a:rPr lang="en-US" altLang="en-US"/>
            </a:br>
            <a:endParaRPr lang="en-US" altLang="en-US"/>
          </a:p>
        </p:txBody>
      </p:sp>
      <p:sp>
        <p:nvSpPr>
          <p:cNvPr id="89093" name="Text Box 7"/>
          <p:cNvSpPr txBox="1">
            <a:spLocks noChangeArrowheads="1"/>
          </p:cNvSpPr>
          <p:nvPr/>
        </p:nvSpPr>
        <p:spPr bwMode="auto">
          <a:xfrm>
            <a:off x="838200" y="381000"/>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altLang="en-US"/>
          </a:p>
        </p:txBody>
      </p:sp>
      <p:sp>
        <p:nvSpPr>
          <p:cNvPr id="89094" name="Text Box 8"/>
          <p:cNvSpPr txBox="1">
            <a:spLocks noChangeArrowheads="1"/>
          </p:cNvSpPr>
          <p:nvPr/>
        </p:nvSpPr>
        <p:spPr bwMode="auto">
          <a:xfrm>
            <a:off x="1143000" y="381000"/>
            <a:ext cx="708660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4000" b="1"/>
              <a:t>Your OUT!!!!!!!!!!!!!</a:t>
            </a:r>
          </a:p>
          <a:p>
            <a:pPr eaLnBrk="1" hangingPunct="1">
              <a:spcBef>
                <a:spcPct val="50000"/>
              </a:spcBef>
            </a:pPr>
            <a:endParaRPr lang="en-US" altLang="en-US" sz="2400"/>
          </a:p>
        </p:txBody>
      </p:sp>
      <p:sp>
        <p:nvSpPr>
          <p:cNvPr id="89095" name="Text Box 6"/>
          <p:cNvSpPr txBox="1">
            <a:spLocks noChangeArrowheads="1"/>
          </p:cNvSpPr>
          <p:nvPr/>
        </p:nvSpPr>
        <p:spPr bwMode="auto">
          <a:xfrm>
            <a:off x="6324600" y="2057400"/>
            <a:ext cx="25146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b="1"/>
              <a:t>All of the Mediterranean</a:t>
            </a:r>
          </a:p>
          <a:p>
            <a:pPr algn="ctr" eaLnBrk="1" hangingPunct="1"/>
            <a:r>
              <a:rPr lang="en-US" altLang="en-US" sz="2400" b="1"/>
              <a:t>Yeah that’s Optimistic</a:t>
            </a:r>
          </a:p>
          <a:p>
            <a:pPr algn="ctr" eaLnBrk="1" hangingPunct="1"/>
            <a:r>
              <a:rPr lang="en-US" altLang="en-US"/>
              <a:t/>
            </a:r>
            <a:br>
              <a:rPr lang="en-US" altLang="en-US"/>
            </a:br>
            <a:r>
              <a:rPr lang="en-US" altLang="en-US"/>
              <a:t/>
            </a:r>
            <a:br>
              <a:rPr lang="en-US" altLang="en-US"/>
            </a:br>
            <a:endParaRPr lang="en-US" altLang="en-US"/>
          </a:p>
        </p:txBody>
      </p:sp>
    </p:spTree>
    <p:extLst>
      <p:ext uri="{BB962C8B-B14F-4D97-AF65-F5344CB8AC3E}">
        <p14:creationId xmlns:p14="http://schemas.microsoft.com/office/powerpoint/2010/main" val="14785963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5029200" y="5562600"/>
            <a:ext cx="3429000" cy="169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a:t>Czar Nicholas II</a:t>
            </a:r>
          </a:p>
          <a:p>
            <a:pPr algn="ctr" eaLnBrk="1" hangingPunct="1">
              <a:spcBef>
                <a:spcPct val="50000"/>
              </a:spcBef>
            </a:pPr>
            <a:r>
              <a:rPr lang="en-US" altLang="en-US" b="1" i="1"/>
              <a:t>“Need Land, Peace, Bread”</a:t>
            </a:r>
            <a:r>
              <a:rPr lang="en-US" altLang="en-US" b="1"/>
              <a:t/>
            </a:r>
            <a:br>
              <a:rPr lang="en-US" altLang="en-US" b="1"/>
            </a:br>
            <a:r>
              <a:rPr lang="en-US" altLang="en-US" b="1">
                <a:hlinkClick r:id="rId2"/>
              </a:rPr>
              <a:t/>
            </a:r>
            <a:br>
              <a:rPr lang="en-US" altLang="en-US" b="1">
                <a:hlinkClick r:id="rId2"/>
              </a:rPr>
            </a:br>
            <a:r>
              <a:rPr lang="en-US" altLang="en-US" b="1">
                <a:hlinkClick r:id="rId2"/>
              </a:rPr>
              <a:t/>
            </a:r>
            <a:br>
              <a:rPr lang="en-US" altLang="en-US" b="1">
                <a:hlinkClick r:id="rId2"/>
              </a:rPr>
            </a:br>
            <a:endParaRPr lang="en-US" altLang="en-US" b="1"/>
          </a:p>
        </p:txBody>
      </p:sp>
      <p:pic>
        <p:nvPicPr>
          <p:cNvPr id="90115" name="Picture 3" descr="FWWts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143000"/>
            <a:ext cx="29495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4"/>
          <p:cNvSpPr txBox="1">
            <a:spLocks noChangeArrowheads="1"/>
          </p:cNvSpPr>
          <p:nvPr/>
        </p:nvSpPr>
        <p:spPr bwMode="auto">
          <a:xfrm>
            <a:off x="838200" y="5715000"/>
            <a:ext cx="3244850"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b="1"/>
              <a:t>Paul von Hindenburg</a:t>
            </a:r>
          </a:p>
          <a:p>
            <a:pPr algn="ctr" eaLnBrk="1" hangingPunct="1"/>
            <a:r>
              <a:rPr lang="en-US" altLang="en-US" b="1" i="1"/>
              <a:t>“New Iron Chancellor”</a:t>
            </a:r>
            <a:r>
              <a:rPr lang="en-US" altLang="en-US" sz="2400" b="1"/>
              <a:t/>
            </a:r>
            <a:br>
              <a:rPr lang="en-US" altLang="en-US" sz="2400" b="1"/>
            </a:br>
            <a:r>
              <a:rPr lang="en-US" altLang="en-US"/>
              <a:t/>
            </a:r>
            <a:br>
              <a:rPr lang="en-US" altLang="en-US"/>
            </a:br>
            <a:r>
              <a:rPr lang="en-US" altLang="en-US"/>
              <a:t/>
            </a:r>
            <a:br>
              <a:rPr lang="en-US" altLang="en-US"/>
            </a:br>
            <a:r>
              <a:rPr lang="en-US" altLang="en-US"/>
              <a:t/>
            </a:r>
            <a:br>
              <a:rPr lang="en-US" altLang="en-US"/>
            </a:br>
            <a:endParaRPr lang="en-US" altLang="en-US"/>
          </a:p>
        </p:txBody>
      </p:sp>
      <p:pic>
        <p:nvPicPr>
          <p:cNvPr id="90117" name="Picture 5" descr="FWWhin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66800"/>
            <a:ext cx="31305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 Box 6"/>
          <p:cNvSpPr txBox="1">
            <a:spLocks noChangeArrowheads="1"/>
          </p:cNvSpPr>
          <p:nvPr/>
        </p:nvSpPr>
        <p:spPr bwMode="auto">
          <a:xfrm>
            <a:off x="1143000" y="381000"/>
            <a:ext cx="6477000"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3200" b="1"/>
              <a:t>YOUR OUT!!!!!!!!!!!!</a:t>
            </a:r>
          </a:p>
          <a:p>
            <a:pPr eaLnBrk="1" hangingPunct="1">
              <a:spcBef>
                <a:spcPct val="50000"/>
              </a:spcBef>
            </a:pPr>
            <a:endParaRPr lang="en-US" altLang="en-US" sz="2400"/>
          </a:p>
        </p:txBody>
      </p:sp>
    </p:spTree>
    <p:extLst>
      <p:ext uri="{BB962C8B-B14F-4D97-AF65-F5344CB8AC3E}">
        <p14:creationId xmlns:p14="http://schemas.microsoft.com/office/powerpoint/2010/main" val="3485324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FWWwilson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066800"/>
            <a:ext cx="3124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4"/>
          <p:cNvSpPr txBox="1">
            <a:spLocks noChangeArrowheads="1"/>
          </p:cNvSpPr>
          <p:nvPr/>
        </p:nvSpPr>
        <p:spPr bwMode="auto">
          <a:xfrm>
            <a:off x="533400" y="57912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altLang="en-US"/>
          </a:p>
        </p:txBody>
      </p:sp>
      <p:sp>
        <p:nvSpPr>
          <p:cNvPr id="91140" name="Text Box 5"/>
          <p:cNvSpPr txBox="1">
            <a:spLocks noChangeArrowheads="1"/>
          </p:cNvSpPr>
          <p:nvPr/>
        </p:nvSpPr>
        <p:spPr bwMode="auto">
          <a:xfrm>
            <a:off x="2438400" y="5618163"/>
            <a:ext cx="47244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a:t>President Woodrow Wilson</a:t>
            </a:r>
            <a:r>
              <a:rPr lang="en-US" altLang="en-US"/>
              <a:t/>
            </a:r>
            <a:br>
              <a:rPr lang="en-US" altLang="en-US"/>
            </a:br>
            <a:r>
              <a:rPr lang="en-US" altLang="en-US" b="1" i="1"/>
              <a:t>“The Idealist”</a:t>
            </a:r>
            <a:br>
              <a:rPr lang="en-US" altLang="en-US" b="1" i="1"/>
            </a:br>
            <a:r>
              <a:rPr lang="en-US" altLang="en-US"/>
              <a:t/>
            </a:r>
            <a:br>
              <a:rPr lang="en-US" altLang="en-US"/>
            </a:br>
            <a:r>
              <a:rPr lang="en-US" altLang="en-US"/>
              <a:t/>
            </a:r>
            <a:br>
              <a:rPr lang="en-US" altLang="en-US"/>
            </a:br>
            <a:endParaRPr lang="en-US" altLang="en-US"/>
          </a:p>
        </p:txBody>
      </p:sp>
      <p:sp>
        <p:nvSpPr>
          <p:cNvPr id="91141" name="Text Box 7"/>
          <p:cNvSpPr txBox="1">
            <a:spLocks noChangeArrowheads="1"/>
          </p:cNvSpPr>
          <p:nvPr/>
        </p:nvSpPr>
        <p:spPr bwMode="auto">
          <a:xfrm>
            <a:off x="838200" y="381000"/>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altLang="en-US"/>
          </a:p>
        </p:txBody>
      </p:sp>
      <p:sp>
        <p:nvSpPr>
          <p:cNvPr id="91142" name="Text Box 8"/>
          <p:cNvSpPr txBox="1">
            <a:spLocks noChangeArrowheads="1"/>
          </p:cNvSpPr>
          <p:nvPr/>
        </p:nvSpPr>
        <p:spPr bwMode="auto">
          <a:xfrm>
            <a:off x="1143000" y="381000"/>
            <a:ext cx="7086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a:t>WWI Leaders from 1916-1917</a:t>
            </a:r>
          </a:p>
          <a:p>
            <a:pPr eaLnBrk="1" hangingPunct="1">
              <a:spcBef>
                <a:spcPct val="50000"/>
              </a:spcBef>
            </a:pPr>
            <a:endParaRPr lang="en-US" altLang="en-US" sz="2400"/>
          </a:p>
        </p:txBody>
      </p:sp>
    </p:spTree>
    <p:extLst>
      <p:ext uri="{BB962C8B-B14F-4D97-AF65-F5344CB8AC3E}">
        <p14:creationId xmlns:p14="http://schemas.microsoft.com/office/powerpoint/2010/main" val="2635416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Rgeorg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762000"/>
            <a:ext cx="3200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3"/>
          <p:cNvSpPr txBox="1">
            <a:spLocks noChangeArrowheads="1"/>
          </p:cNvSpPr>
          <p:nvPr/>
        </p:nvSpPr>
        <p:spPr bwMode="auto">
          <a:xfrm>
            <a:off x="5130800" y="5410200"/>
            <a:ext cx="3200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a:t>Prime Minister                David Lloyd George</a:t>
            </a:r>
          </a:p>
          <a:p>
            <a:pPr algn="ctr" eaLnBrk="1" hangingPunct="1">
              <a:spcBef>
                <a:spcPct val="50000"/>
              </a:spcBef>
            </a:pPr>
            <a:r>
              <a:rPr lang="en-US" altLang="en-US" b="1" i="1"/>
              <a:t>“The Peacemaker”</a:t>
            </a:r>
          </a:p>
          <a:p>
            <a:pPr algn="ctr" eaLnBrk="1" hangingPunct="1">
              <a:spcBef>
                <a:spcPct val="50000"/>
              </a:spcBef>
            </a:pPr>
            <a:endParaRPr lang="en-US" altLang="en-US" sz="2400" b="1" i="1"/>
          </a:p>
        </p:txBody>
      </p:sp>
      <p:pic>
        <p:nvPicPr>
          <p:cNvPr id="92164" name="Picture 4" descr="FWWcle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2908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5"/>
          <p:cNvSpPr txBox="1">
            <a:spLocks noChangeArrowheads="1"/>
          </p:cNvSpPr>
          <p:nvPr/>
        </p:nvSpPr>
        <p:spPr bwMode="auto">
          <a:xfrm>
            <a:off x="-25400" y="5410200"/>
            <a:ext cx="4648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a:t>Premier                                      Georges Clemenceau</a:t>
            </a:r>
          </a:p>
          <a:p>
            <a:pPr algn="ctr" eaLnBrk="1" hangingPunct="1">
              <a:spcBef>
                <a:spcPct val="50000"/>
              </a:spcBef>
            </a:pPr>
            <a:r>
              <a:rPr lang="en-US" altLang="en-US" b="1" i="1"/>
              <a:t>“The Tiger”</a:t>
            </a:r>
            <a:r>
              <a:rPr lang="en-US" altLang="en-US"/>
              <a:t/>
            </a:r>
            <a:br>
              <a:rPr lang="en-US" altLang="en-US"/>
            </a:br>
            <a:r>
              <a:rPr lang="en-US" altLang="en-US"/>
              <a:t/>
            </a:r>
            <a:br>
              <a:rPr lang="en-US" altLang="en-US"/>
            </a:br>
            <a:endParaRPr lang="en-US" altLang="en-US"/>
          </a:p>
        </p:txBody>
      </p:sp>
      <p:sp>
        <p:nvSpPr>
          <p:cNvPr id="92166" name="Text Box 6"/>
          <p:cNvSpPr txBox="1">
            <a:spLocks noChangeArrowheads="1"/>
          </p:cNvSpPr>
          <p:nvPr/>
        </p:nvSpPr>
        <p:spPr bwMode="auto">
          <a:xfrm>
            <a:off x="914400" y="2286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a:t>WWI Leaders from 1916-1917</a:t>
            </a:r>
          </a:p>
        </p:txBody>
      </p:sp>
    </p:spTree>
    <p:extLst>
      <p:ext uri="{BB962C8B-B14F-4D97-AF65-F5344CB8AC3E}">
        <p14:creationId xmlns:p14="http://schemas.microsoft.com/office/powerpoint/2010/main" val="15786870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smtClean="0"/>
              <a:t>President Wilson’s 14 Points                  </a:t>
            </a:r>
            <a:r>
              <a:rPr lang="en-US" altLang="en-US" sz="2000" smtClean="0"/>
              <a:t>January 8 1918</a:t>
            </a:r>
            <a:endParaRPr lang="en-US" altLang="en-US" smtClean="0"/>
          </a:p>
        </p:txBody>
      </p:sp>
      <p:pic>
        <p:nvPicPr>
          <p:cNvPr id="93187" name="Picture 4"/>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38400" y="1295400"/>
            <a:ext cx="4267200" cy="2185988"/>
          </a:xfrm>
        </p:spPr>
      </p:pic>
      <p:sp>
        <p:nvSpPr>
          <p:cNvPr id="73733" name="Rectangle 5"/>
          <p:cNvSpPr>
            <a:spLocks noGrp="1" noChangeArrowheads="1"/>
          </p:cNvSpPr>
          <p:nvPr>
            <p:ph type="body" sz="half" idx="2"/>
          </p:nvPr>
        </p:nvSpPr>
        <p:spPr>
          <a:xfrm>
            <a:off x="533400" y="3657600"/>
            <a:ext cx="8229600" cy="2187575"/>
          </a:xfrm>
        </p:spPr>
        <p:txBody>
          <a:bodyPr>
            <a:normAutofit fontScale="92500" lnSpcReduction="10000"/>
          </a:bodyPr>
          <a:lstStyle/>
          <a:p>
            <a:pPr eaLnBrk="1" hangingPunct="1">
              <a:lnSpc>
                <a:spcPct val="80000"/>
              </a:lnSpc>
              <a:buFont typeface="Wingdings" pitchFamily="2" charset="2"/>
              <a:buChar char="v"/>
            </a:pPr>
            <a:r>
              <a:rPr lang="en-US" altLang="en-US" sz="1800" smtClean="0"/>
              <a:t>The address was intended to assure the country that the Great War was being fought for a moral cause and for postwar peace in Europe. </a:t>
            </a:r>
          </a:p>
          <a:p>
            <a:pPr eaLnBrk="1" hangingPunct="1">
              <a:lnSpc>
                <a:spcPct val="80000"/>
              </a:lnSpc>
              <a:buFont typeface="Wingdings" pitchFamily="2" charset="2"/>
              <a:buChar char="v"/>
            </a:pPr>
            <a:endParaRPr lang="en-US" altLang="en-US" sz="1800" smtClean="0"/>
          </a:p>
          <a:p>
            <a:pPr eaLnBrk="1" hangingPunct="1">
              <a:lnSpc>
                <a:spcPct val="80000"/>
              </a:lnSpc>
              <a:buFont typeface="Wingdings" pitchFamily="2" charset="2"/>
              <a:buChar char="v"/>
            </a:pPr>
            <a:r>
              <a:rPr lang="en-US" altLang="en-US" sz="1800" smtClean="0"/>
              <a:t>People in Europe generally welcomed Wilson's intervention, but his Allied colleagues Georges Clemenceau, David Lloyd George and Vittorio Emanuele Orlando were skeptical of the applicability of Wilsonian idealism.</a:t>
            </a:r>
          </a:p>
          <a:p>
            <a:pPr eaLnBrk="1" hangingPunct="1">
              <a:lnSpc>
                <a:spcPct val="80000"/>
              </a:lnSpc>
              <a:buFont typeface="Wingdings" pitchFamily="2" charset="2"/>
              <a:buChar char="v"/>
            </a:pPr>
            <a:endParaRPr lang="en-US" altLang="en-US" sz="1800" smtClean="0"/>
          </a:p>
          <a:p>
            <a:pPr eaLnBrk="1" hangingPunct="1">
              <a:lnSpc>
                <a:spcPct val="80000"/>
              </a:lnSpc>
              <a:buFont typeface="Wingdings" pitchFamily="2" charset="2"/>
              <a:buChar char="v"/>
            </a:pPr>
            <a:r>
              <a:rPr lang="en-US" sz="1800" b="1" smtClean="0"/>
              <a:t>Directions</a:t>
            </a:r>
            <a:r>
              <a:rPr lang="en-US" sz="1800" smtClean="0"/>
              <a:t>: With your group read through the 14 points.  For each clause determine which of the 4 MAIN causes of WWI the treaty attempted to address.  Be sure to explain the clause in your own words. </a:t>
            </a:r>
          </a:p>
          <a:p>
            <a:pPr eaLnBrk="1" hangingPunct="1">
              <a:lnSpc>
                <a:spcPct val="80000"/>
              </a:lnSpc>
              <a:buFont typeface="Wingdings" pitchFamily="2" charset="2"/>
              <a:buChar char="v"/>
            </a:pPr>
            <a:endParaRPr lang="en-US" altLang="en-US" sz="1800" smtClean="0"/>
          </a:p>
        </p:txBody>
      </p:sp>
    </p:spTree>
    <p:extLst>
      <p:ext uri="{BB962C8B-B14F-4D97-AF65-F5344CB8AC3E}">
        <p14:creationId xmlns:p14="http://schemas.microsoft.com/office/powerpoint/2010/main" val="1437649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3733">
                                            <p:txEl>
                                              <p:pRg st="2" end="2"/>
                                            </p:txEl>
                                          </p:spTgt>
                                        </p:tgtEl>
                                        <p:attrNameLst>
                                          <p:attrName>style.visibility</p:attrName>
                                        </p:attrNameLst>
                                      </p:cBhvr>
                                      <p:to>
                                        <p:strVal val="visible"/>
                                      </p:to>
                                    </p:set>
                                    <p:anim calcmode="lin" valueType="num">
                                      <p:cBhvr additive="base">
                                        <p:cTn id="7" dur="500" fill="hold"/>
                                        <p:tgtEl>
                                          <p:spTgt spid="7373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3733">
                                            <p:txEl>
                                              <p:pRg st="4" end="4"/>
                                            </p:txEl>
                                          </p:spTgt>
                                        </p:tgtEl>
                                        <p:attrNameLst>
                                          <p:attrName>style.visibility</p:attrName>
                                        </p:attrNameLst>
                                      </p:cBhvr>
                                      <p:to>
                                        <p:strVal val="visible"/>
                                      </p:to>
                                    </p:set>
                                    <p:anim calcmode="lin" valueType="num">
                                      <p:cBhvr additive="base">
                                        <p:cTn id="13" dur="500" fill="hold"/>
                                        <p:tgtEl>
                                          <p:spTgt spid="7373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73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338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888" y="0"/>
            <a:ext cx="45831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321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altLang="en-US" smtClean="0"/>
              <a:t>President Wilson’s 14 Points                  </a:t>
            </a:r>
            <a:r>
              <a:rPr lang="en-US" altLang="en-US" sz="2000" smtClean="0"/>
              <a:t>January 8 1918</a:t>
            </a:r>
          </a:p>
        </p:txBody>
      </p:sp>
      <p:sp>
        <p:nvSpPr>
          <p:cNvPr id="77828" name="Rectangle 4"/>
          <p:cNvSpPr>
            <a:spLocks noGrp="1" noChangeArrowheads="1"/>
          </p:cNvSpPr>
          <p:nvPr>
            <p:ph type="body" sz="half" idx="1"/>
          </p:nvPr>
        </p:nvSpPr>
        <p:spPr>
          <a:xfrm>
            <a:off x="457200" y="1600200"/>
            <a:ext cx="3810000" cy="4525963"/>
          </a:xfrm>
        </p:spPr>
        <p:txBody>
          <a:bodyPr/>
          <a:lstStyle/>
          <a:p>
            <a:pPr marL="0" indent="0" eaLnBrk="1" hangingPunct="1">
              <a:buFontTx/>
              <a:buNone/>
              <a:defRPr/>
            </a:pPr>
            <a:r>
              <a:rPr lang="en-US" altLang="en-US" sz="2400" b="1" dirty="0" smtClean="0"/>
              <a:t>Remember:</a:t>
            </a:r>
            <a:endParaRPr lang="en-US" altLang="en-US" sz="1000" b="1" dirty="0" smtClean="0"/>
          </a:p>
          <a:p>
            <a:pPr eaLnBrk="1" hangingPunct="1">
              <a:buFont typeface="Wingdings" panose="05000000000000000000" pitchFamily="2" charset="2"/>
              <a:buChar char="v"/>
              <a:defRPr/>
            </a:pPr>
            <a:r>
              <a:rPr lang="en-US" altLang="en-US" sz="2400" dirty="0" smtClean="0"/>
              <a:t>Germany only accepted the armistice because the </a:t>
            </a:r>
            <a:r>
              <a:rPr lang="en-US" altLang="en-US" sz="2400" b="1" dirty="0" smtClean="0"/>
              <a:t>14 Points Was The Blueprint!!</a:t>
            </a:r>
            <a:r>
              <a:rPr lang="en-US" altLang="en-US" sz="2400" dirty="0" smtClean="0"/>
              <a:t> </a:t>
            </a:r>
            <a:endParaRPr lang="en-US" altLang="en-US" sz="1000" dirty="0" smtClean="0"/>
          </a:p>
          <a:p>
            <a:pPr eaLnBrk="1" hangingPunct="1">
              <a:buFont typeface="Wingdings" panose="05000000000000000000" pitchFamily="2" charset="2"/>
              <a:buChar char="v"/>
              <a:defRPr/>
            </a:pPr>
            <a:r>
              <a:rPr lang="en-US" altLang="en-US" sz="2400" dirty="0" smtClean="0"/>
              <a:t>Both France and GB agreed to the 14 Points as a </a:t>
            </a:r>
            <a:r>
              <a:rPr lang="en-US" altLang="en-US" sz="2400" u="sng" dirty="0" smtClean="0"/>
              <a:t>basis for negotiations</a:t>
            </a:r>
            <a:r>
              <a:rPr lang="en-US" altLang="en-US" sz="2400" dirty="0" smtClean="0"/>
              <a:t> but </a:t>
            </a:r>
            <a:r>
              <a:rPr lang="en-US" altLang="en-US" sz="2400" b="1" i="1" dirty="0" smtClean="0"/>
              <a:t>Not to Be the Blueprint!!!!</a:t>
            </a:r>
          </a:p>
          <a:p>
            <a:pPr eaLnBrk="1" hangingPunct="1">
              <a:defRPr/>
            </a:pPr>
            <a:endParaRPr lang="en-US" altLang="en-US" sz="2400" b="1" dirty="0" smtClean="0"/>
          </a:p>
        </p:txBody>
      </p:sp>
      <p:pic>
        <p:nvPicPr>
          <p:cNvPr id="95236" name="Picture 5"/>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76800" y="1371600"/>
            <a:ext cx="4038600" cy="4525963"/>
          </a:xfrm>
        </p:spPr>
      </p:pic>
    </p:spTree>
    <p:extLst>
      <p:ext uri="{BB962C8B-B14F-4D97-AF65-F5344CB8AC3E}">
        <p14:creationId xmlns:p14="http://schemas.microsoft.com/office/powerpoint/2010/main" val="351554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7828">
                                            <p:txEl>
                                              <p:pRg st="1" end="1"/>
                                            </p:txEl>
                                          </p:spTgt>
                                        </p:tgtEl>
                                        <p:attrNameLst>
                                          <p:attrName>style.visibility</p:attrName>
                                        </p:attrNameLst>
                                      </p:cBhvr>
                                      <p:to>
                                        <p:strVal val="visible"/>
                                      </p:to>
                                    </p:set>
                                    <p:anim calcmode="lin" valueType="num">
                                      <p:cBhvr additive="base">
                                        <p:cTn id="7" dur="500" fill="hold"/>
                                        <p:tgtEl>
                                          <p:spTgt spid="7782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8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7828">
                                            <p:txEl>
                                              <p:pRg st="2" end="2"/>
                                            </p:txEl>
                                          </p:spTgt>
                                        </p:tgtEl>
                                        <p:attrNameLst>
                                          <p:attrName>style.visibility</p:attrName>
                                        </p:attrNameLst>
                                      </p:cBhvr>
                                      <p:to>
                                        <p:strVal val="visible"/>
                                      </p:to>
                                    </p:set>
                                    <p:anim calcmode="lin" valueType="num">
                                      <p:cBhvr additive="base">
                                        <p:cTn id="13" dur="500" fill="hold"/>
                                        <p:tgtEl>
                                          <p:spTgt spid="7782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82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1060</Words>
  <Application>Microsoft Office PowerPoint</Application>
  <PresentationFormat>On-screen Show (4:3)</PresentationFormat>
  <Paragraphs>129</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Peace of Paris                                             January 1919</vt:lpstr>
      <vt:lpstr>PowerPoint Presentation</vt:lpstr>
      <vt:lpstr>PowerPoint Presentation</vt:lpstr>
      <vt:lpstr>PowerPoint Presentation</vt:lpstr>
      <vt:lpstr>PowerPoint Presentation</vt:lpstr>
      <vt:lpstr>President Wilson’s 14 Points                  January 8 1918</vt:lpstr>
      <vt:lpstr>PowerPoint Presentation</vt:lpstr>
      <vt:lpstr>President Wilson’s 14 Points                  January 8 1918</vt:lpstr>
      <vt:lpstr>The Treaty of Versailles Activity</vt:lpstr>
      <vt:lpstr>PowerPoint Presentation</vt:lpstr>
      <vt:lpstr>PowerPoint Presentation</vt:lpstr>
      <vt:lpstr>PowerPoint Presentation</vt:lpstr>
      <vt:lpstr>The Treaty of Versailles</vt:lpstr>
      <vt:lpstr>The Treaty of Versailles                Article 244 Annex 6</vt:lpstr>
      <vt:lpstr>PowerPoint Presentation</vt:lpstr>
      <vt:lpstr>The Treaty of Versailles</vt:lpstr>
      <vt:lpstr>The Treaty of Versailles</vt:lpstr>
      <vt:lpstr>The Treaty of Versailles</vt:lpstr>
      <vt:lpstr>The Treaty of Versailles</vt:lpstr>
      <vt:lpstr>The Treaty of Versailles</vt:lpstr>
      <vt:lpstr>The Treaty of Versailles</vt:lpstr>
      <vt:lpstr>German Reaction to the             Treaty of Versailles</vt:lpstr>
      <vt:lpstr>Effects of the Treaty of Versailles</vt:lpstr>
      <vt:lpstr>PowerPoint Presentation</vt:lpstr>
      <vt:lpstr>PowerPoint Presentation</vt:lpstr>
      <vt:lpstr>PowerPoint Presentation</vt:lpstr>
      <vt:lpstr>PowerPoint Presentation</vt:lpstr>
    </vt:vector>
  </TitlesOfParts>
  <Company>Kenmore-Tonawanda UFSD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Kenton</dc:creator>
  <cp:lastModifiedBy>Kenton</cp:lastModifiedBy>
  <cp:revision>1</cp:revision>
  <dcterms:created xsi:type="dcterms:W3CDTF">2014-09-25T17:11:17Z</dcterms:created>
  <dcterms:modified xsi:type="dcterms:W3CDTF">2014-09-25T17:13:56Z</dcterms:modified>
</cp:coreProperties>
</file>